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711" r:id="rId2"/>
    <p:sldId id="689" r:id="rId3"/>
    <p:sldId id="687" r:id="rId4"/>
    <p:sldId id="691" r:id="rId5"/>
    <p:sldId id="693" r:id="rId6"/>
    <p:sldId id="692" r:id="rId7"/>
    <p:sldId id="697" r:id="rId8"/>
    <p:sldId id="700" r:id="rId9"/>
    <p:sldId id="699" r:id="rId10"/>
    <p:sldId id="701" r:id="rId11"/>
    <p:sldId id="702" r:id="rId12"/>
    <p:sldId id="696" r:id="rId13"/>
    <p:sldId id="694" r:id="rId14"/>
    <p:sldId id="703" r:id="rId15"/>
    <p:sldId id="706" r:id="rId16"/>
    <p:sldId id="704" r:id="rId17"/>
    <p:sldId id="705" r:id="rId18"/>
    <p:sldId id="707" r:id="rId19"/>
    <p:sldId id="708" r:id="rId20"/>
    <p:sldId id="710" r:id="rId21"/>
    <p:sldId id="68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89"/>
  </p:normalViewPr>
  <p:slideViewPr>
    <p:cSldViewPr snapToGrid="0">
      <p:cViewPr>
        <p:scale>
          <a:sx n="155" d="100"/>
          <a:sy n="155" d="100"/>
        </p:scale>
        <p:origin x="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791ED-6D57-5649-A575-FB3B6982A6AA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348B-B5FA-2C42-B530-3138121FE71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4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6D67F-8D63-11EC-3849-034664B0F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34521C-7A04-A7E6-84BF-64A9D3AAB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5DB00-93AE-1526-B3FD-2EE989C6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D16DC-58CF-088B-D05E-4BAE4EFE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ACFB1-8B3E-7360-1145-EB66CEC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427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768B6-72BB-9D84-1085-C520B211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D070E6-6410-2E1B-51ED-FD7FBECD4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C2F62-C018-816B-94E6-D2056409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52994-8439-8DA4-9586-00E8F32B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3CF6-1677-6D61-1415-C45E3EAC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792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1F4E-2E4F-21E8-F1E2-9971D9024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3669B5-2338-30EE-30DD-3C038042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576C1-A2F1-0C8D-943C-7E660800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07D5F-2BE0-8669-E702-1283F98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3A0C-9B7F-0A24-7275-4A7081E2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03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61322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2_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45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2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96" y="6195047"/>
            <a:ext cx="3026852" cy="6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0202" y="6215220"/>
            <a:ext cx="1311798" cy="642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66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3CEB3-2BDD-AACA-3391-BF5171E0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C8864-F91F-15C1-D464-4A9A16F5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EE98B-B86F-B3CA-6073-7989BD90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C45D4-E75C-094E-FAEE-9E2C5B03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5E932-0DAA-2F1E-69A2-4ADA8A31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247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D1ABD-5E31-323B-208A-0BFAF4ED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F3688-5451-D5B2-911B-1EAE27CD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1B52F-C854-C90B-0464-E6594D50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8A78E2-8CD6-1AE9-6BA0-85FD7C4C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F9BCD-4E66-77A2-FAB3-B9ED8601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17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36D41-6EFA-D876-C48E-2B4DCBF1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7DA28-B0B6-999A-820E-F44E658EA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2A5F16-5732-8665-76BC-1E7F00166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8D771-DF4A-522D-793E-7DEE54A4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C9A09C-CEE7-7E30-BEBF-84A7868B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635F4-E42D-77E3-E8F9-47601A21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64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128DA-9278-0E54-7952-5E4A035B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A6ABD-51FA-AC21-8404-AD988B7C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AC698F-AA4B-50DD-A9E2-0BC11EC52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96278-1B62-3481-A8EE-876D80E69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4FA0EF-BC94-B419-85A0-EFD511604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23F3F-502C-244A-E49B-DE3B80A2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409105-422C-61B9-B8F8-B564E259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4DEAA2-827C-3441-5593-A3032EBA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69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2834F-84B8-0385-A662-D71E5913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FEDAB0-3288-DD1C-8D00-0A8ED154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D6C5F-4650-0F3B-1A18-F42A5C9E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612E0-5FEB-FF06-DEA8-E5E22419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797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723F3F-E278-5E13-3185-F0DE0CA9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DFA50F-6A09-183F-C75A-A2455C45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7A12C-B4A5-3DCA-9276-DE4614AE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97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5748-D562-6DCD-2ADD-A869E1CD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3F5AD-6683-7880-D1F1-3F0F78FF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25592E-F38A-DCB1-B94B-2F5525D0E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456E6-E990-B4BF-E86A-38565F7A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CCCD3-7850-9EE1-2DEB-AA8C8FC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AF7CD6-2076-0051-6646-E8284400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565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9DD05-2CCF-B445-692F-64289CEE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B9EFFD-1482-C1F7-FA02-A41724375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3FDC8-FBC4-F542-A2B7-87F00699C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068E7E-D587-E343-907F-14011C8C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A09B10-F7C1-4D22-03B2-32416F6A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D5F20-8921-7724-7AF7-D47A140F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74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F12047-9A01-A8FC-DC3A-A6F46A36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B89D2-F43D-362B-9A03-A1518AB8F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02981-FA1F-10EF-850D-910D1BA8C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2FA7B-B189-6843-B11D-25EC9D2A428F}" type="datetimeFigureOut">
              <a:rPr kumimoji="1" lang="ko-Kore-KR" altLang="en-US" smtClean="0"/>
              <a:t>2024. 6. 25.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4776D-7D71-74A7-2D86-34C71D1E3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B7642-8864-92A7-F376-77F5B9E3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7CCCA-6335-2049-B99B-EC7EADE2882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0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0" y="2235150"/>
            <a:ext cx="12192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kumimoji="1" lang="en-US" altLang="ko-KR" sz="4000" b="1" dirty="0">
                <a:solidFill>
                  <a:schemeClr val="accent1">
                    <a:lumMod val="75000"/>
                  </a:schemeClr>
                </a:solidFill>
                <a:ea typeface="Pretendard" panose="02000503000000020004" pitchFamily="2" charset="-127"/>
                <a:cs typeface="Pretendard" panose="02000503000000020004" pitchFamily="2" charset="-127"/>
              </a:rPr>
              <a:t>Practical Cost of Grover for </a:t>
            </a:r>
            <a:br>
              <a:rPr kumimoji="1" lang="en-US" altLang="ko-KR" sz="4000" b="1" dirty="0">
                <a:solidFill>
                  <a:schemeClr val="accent1">
                    <a:lumMod val="75000"/>
                  </a:schemeClr>
                </a:solidFill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4000" b="1" dirty="0">
                <a:solidFill>
                  <a:schemeClr val="accent1">
                    <a:lumMod val="75000"/>
                  </a:schemeClr>
                </a:solidFill>
                <a:ea typeface="Pretendard" panose="02000503000000020004" pitchFamily="2" charset="-127"/>
                <a:cs typeface="Pretendard" panose="02000503000000020004" pitchFamily="2" charset="-127"/>
              </a:rPr>
              <a:t>AES Key Recovery</a:t>
            </a:r>
            <a:br>
              <a:rPr kumimoji="1" lang="en-US" altLang="ko-KR" sz="4000" b="1" dirty="0">
                <a:solidFill>
                  <a:schemeClr val="accent1">
                    <a:lumMod val="75000"/>
                  </a:schemeClr>
                </a:solidFill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0" y="4384343"/>
            <a:ext cx="121920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ore-KR" alt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장경배</a:t>
            </a:r>
            <a:endParaRPr sz="2500" b="1" i="0" u="none" strike="noStrike" cap="none" dirty="0">
              <a:solidFill>
                <a:srgbClr val="2E74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B5872-8EEE-A2B1-26B8-69C348CD989A}"/>
              </a:ext>
            </a:extLst>
          </p:cNvPr>
          <p:cNvSpPr txBox="1"/>
          <p:nvPr/>
        </p:nvSpPr>
        <p:spPr>
          <a:xfrm>
            <a:off x="4547287" y="3961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https://youtu.be/sIwrheOYSXY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Parallelization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-44390" y="1124509"/>
                <a:ext cx="12375472" cy="5734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100" dirty="0">
                    <a:sym typeface="Wingdings" pitchFamily="2" charset="2"/>
                  </a:rPr>
                  <a:t>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𝑀𝐴𝑋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 (MAXDEPTH)</a:t>
                </a:r>
                <a:r>
                  <a:rPr kumimoji="1" lang="ko-KR" altLang="en-US" sz="2100" dirty="0" err="1">
                    <a:sym typeface="Wingdings" pitchFamily="2" charset="2"/>
                  </a:rPr>
                  <a:t>에</a:t>
                </a:r>
                <a:r>
                  <a:rPr kumimoji="1" lang="ko-KR" altLang="en-US" sz="2100" dirty="0">
                    <a:sym typeface="Wingdings" pitchFamily="2" charset="2"/>
                  </a:rPr>
                  <a:t> 대해 가능한 </a:t>
                </a:r>
                <a:r>
                  <a:rPr kumimoji="1" lang="en-US" altLang="ko-KR" sz="2100" dirty="0">
                    <a:sym typeface="Wingdings" pitchFamily="2" charset="2"/>
                  </a:rPr>
                  <a:t>Grover iteration </a:t>
                </a:r>
                <a:r>
                  <a:rPr kumimoji="1" lang="ko-KR" altLang="en-US" sz="2100" dirty="0">
                    <a:sym typeface="Wingdings" pitchFamily="2" charset="2"/>
                  </a:rPr>
                  <a:t>수</a:t>
                </a:r>
                <a:r>
                  <a:rPr kumimoji="1" lang="en-US" altLang="ko-KR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𝑖𝑡𝑒𝑟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𝑀𝐴𝑋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, (</a:t>
                </a:r>
                <a:r>
                  <a:rPr kumimoji="1" lang="ko-KR" altLang="en-US" sz="2100" dirty="0" err="1">
                    <a:sym typeface="Wingdings" pitchFamily="2" charset="2"/>
                  </a:rPr>
                  <a:t>엄밀히는</a:t>
                </a:r>
                <a:r>
                  <a:rPr kumimoji="1" lang="ko-KR" altLang="en-US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𝑀𝐴𝑋</m:t>
                        </m:r>
                      </m:sub>
                    </m:sSub>
                    <m:r>
                      <a:rPr kumimoji="1" lang="en-US" altLang="ko-KR" sz="2100" i="1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2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-bit </a:t>
                </a:r>
                <a:r>
                  <a:rPr kumimoji="1" lang="ko-KR" altLang="en-US" sz="2100" dirty="0">
                    <a:sym typeface="Wingdings" pitchFamily="2" charset="2"/>
                  </a:rPr>
                  <a:t>키에 대해</a:t>
                </a:r>
                <a:r>
                  <a:rPr kumimoji="1" lang="en-US" altLang="ko-KR" sz="2100" dirty="0">
                    <a:sym typeface="Wingdings" pitchFamily="2" charset="2"/>
                  </a:rPr>
                  <a:t>,</a:t>
                </a:r>
                <a:r>
                  <a:rPr kumimoji="1" lang="ko-KR" altLang="en-US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𝑀𝐴𝑋</m:t>
                        </m:r>
                      </m:sub>
                    </m:sSub>
                    <m:r>
                      <a:rPr kumimoji="1" lang="en-US" altLang="ko-KR" sz="2100" i="1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𝜋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/4)</m:t>
                    </m:r>
                    <m:sSup>
                      <m:sSupPr>
                        <m:ctrlPr>
                          <a:rPr kumimoji="1" lang="en-US" altLang="ko-K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/2</m:t>
                        </m:r>
                      </m:sup>
                    </m:sSup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 </a:t>
                </a:r>
                <a:r>
                  <a:rPr kumimoji="1" lang="ko-KR" altLang="en-US" sz="2100" dirty="0">
                    <a:sym typeface="Wingdings" pitchFamily="2" charset="2"/>
                  </a:rPr>
                  <a:t>라면 병렬화 </a:t>
                </a:r>
                <a:r>
                  <a:rPr kumimoji="1" lang="en-US" altLang="ko-KR" sz="2100" dirty="0">
                    <a:sym typeface="Wingdings" pitchFamily="2" charset="2"/>
                  </a:rPr>
                  <a:t>X</a:t>
                </a:r>
                <a:r>
                  <a:rPr kumimoji="1" lang="ko-KR" altLang="en-US" sz="2100" dirty="0">
                    <a:sym typeface="Wingdings" pitchFamily="2" charset="2"/>
                  </a:rPr>
                  <a:t> </a:t>
                </a:r>
                <a:r>
                  <a:rPr kumimoji="1" lang="en-US" altLang="ko-KR" sz="2100" dirty="0">
                    <a:sym typeface="Wingdings" pitchFamily="2" charset="2"/>
                  </a:rPr>
                  <a:t> </a:t>
                </a:r>
                <a:r>
                  <a:rPr kumimoji="1" lang="ko-KR" altLang="en-US" sz="2100" dirty="0">
                    <a:sym typeface="Wingdings" pitchFamily="2" charset="2"/>
                  </a:rPr>
                  <a:t>단일 인스턴스 </a:t>
                </a:r>
                <a14:m>
                  <m:oMath xmlns:m="http://schemas.openxmlformats.org/officeDocument/2006/math"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endParaRPr kumimoji="1" lang="en-US" altLang="ko-KR" sz="21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100" dirty="0">
                    <a:sym typeface="Wingdings" pitchFamily="2" charset="2"/>
                  </a:rPr>
                  <a:t>그렇지 않은 경우</a:t>
                </a:r>
                <a:r>
                  <a:rPr kumimoji="1" lang="en-US" altLang="ko-KR" sz="2100" dirty="0">
                    <a:sym typeface="Wingdings" pitchFamily="2" charset="2"/>
                  </a:rPr>
                  <a:t>,</a:t>
                </a:r>
                <a:r>
                  <a:rPr kumimoji="1" lang="ko-KR" altLang="en-US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𝑖𝑡𝑒𝑟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𝑀𝐴𝑋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,</a:t>
                </a:r>
                <a:r>
                  <a:rPr kumimoji="1" lang="ko-KR" altLang="en-US" sz="2100" dirty="0">
                    <a:sym typeface="Wingdings" pitchFamily="2" charset="2"/>
                  </a:rPr>
                  <a:t> 다음을 만족하는 병렬 인스턴스 </a:t>
                </a:r>
                <a14:m>
                  <m:oMath xmlns:m="http://schemas.openxmlformats.org/officeDocument/2006/math">
                    <m:r>
                      <a:rPr kumimoji="1" lang="en-US" altLang="ko-KR" sz="21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</m:oMath>
                </a14:m>
                <a:r>
                  <a:rPr kumimoji="1" lang="ko-KR" altLang="en-US" sz="2100" dirty="0">
                    <a:sym typeface="Wingdings" pitchFamily="2" charset="2"/>
                  </a:rPr>
                  <a:t>가 필요함</a:t>
                </a:r>
                <a:endParaRPr kumimoji="1" lang="en-US" altLang="ko-KR" sz="21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5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500" dirty="0">
                  <a:sym typeface="Wingdings" pitchFamily="2" charset="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𝑖𝑡𝑒𝑟</m:t>
                          </m:r>
                        </m:sub>
                      </m:sSub>
                      <m:r>
                        <a:rPr kumimoji="1" lang="en-US" altLang="ko-KR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kumimoji="1"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ko-KR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𝑆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200" b="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 lvl="2"/>
                <a:endParaRPr kumimoji="1" lang="en-US" altLang="ko-KR" sz="500" dirty="0">
                  <a:sym typeface="Wingdings" pitchFamily="2" charset="2"/>
                </a:endParaRPr>
              </a:p>
              <a:p>
                <a:pPr lvl="2"/>
                <a:endParaRPr kumimoji="1" lang="en-US" altLang="ko-KR" sz="5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100" dirty="0">
                    <a:sym typeface="Wingdings" pitchFamily="2" charset="2"/>
                  </a:rPr>
                  <a:t>Total </a:t>
                </a:r>
                <a:r>
                  <a:rPr kumimoji="1" lang="ko-KR" altLang="en-US" sz="2100" dirty="0" err="1">
                    <a:sym typeface="Wingdings" pitchFamily="2" charset="2"/>
                  </a:rPr>
                  <a:t>큐빗</a:t>
                </a:r>
                <a:r>
                  <a:rPr kumimoji="1" lang="en-US" altLang="ko-KR" sz="2100" dirty="0">
                    <a:sym typeface="Wingdings" pitchFamily="2" charset="2"/>
                  </a:rPr>
                  <a:t> </a:t>
                </a:r>
                <a:r>
                  <a:rPr kumimoji="1" lang="ko-KR" altLang="en-US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,  </a:t>
                </a:r>
                <a:r>
                  <a:rPr kumimoji="1" lang="ko-KR" altLang="en-US" sz="2100" dirty="0">
                    <a:sym typeface="Wingdings" pitchFamily="2" charset="2"/>
                  </a:rPr>
                  <a:t>각 인스턴스의 </a:t>
                </a:r>
                <a:r>
                  <a:rPr kumimoji="1" lang="en-US" altLang="ko-KR" sz="2100" dirty="0">
                    <a:sym typeface="Wingdings" pitchFamily="2" charset="2"/>
                  </a:rPr>
                  <a:t>Total Depth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1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𝑖𝑡𝑒𝑟</m:t>
                        </m:r>
                      </m:sub>
                    </m:sSub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,  Total </a:t>
                </a:r>
                <a:r>
                  <a:rPr kumimoji="1" lang="ko-KR" altLang="en-US" sz="2100" dirty="0">
                    <a:sym typeface="Wingdings" pitchFamily="2" charset="2"/>
                  </a:rPr>
                  <a:t>비용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sSub>
                      <m:sSubPr>
                        <m:ctrlP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</m:oMath>
                </a14:m>
                <a:endParaRPr kumimoji="1" lang="en-US" altLang="ko-KR" sz="2100" dirty="0"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>
                    <a:sym typeface="Wingdings" pitchFamily="2" charset="2"/>
                  </a:rPr>
                  <a:t>병렬화를 수행하지 않아도 되는 경우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500" dirty="0">
                  <a:sym typeface="Wingdings" pitchFamily="2" charset="2"/>
                </a:endParaRP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20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endParaRPr kumimoji="1" lang="en-US" altLang="ko-KR" sz="2200" b="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8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8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100" dirty="0">
                    <a:sym typeface="Wingdings" pitchFamily="2" charset="2"/>
                  </a:rPr>
                  <a:t>그렇지 않은 경우</a:t>
                </a:r>
                <a:r>
                  <a:rPr kumimoji="1" lang="en-US" altLang="ko-KR" sz="2100" dirty="0">
                    <a:sym typeface="Wingdings" pitchFamily="2" charset="2"/>
                  </a:rPr>
                  <a:t>,</a:t>
                </a:r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 =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𝑖𝑡𝑒𝑟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∙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1"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ad>
                      <m:radPr>
                        <m:degHide m:val="on"/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</m:rad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	</a:t>
                </a:r>
                <a:endParaRPr kumimoji="1" lang="en-US" altLang="ko-KR" sz="20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lvl="1"/>
                <a:endParaRPr kumimoji="1" lang="en-US" altLang="ko-KR" sz="500" dirty="0">
                  <a:sym typeface="Wingdings" pitchFamily="2" charset="2"/>
                </a:endParaRP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2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2200" dirty="0">
                  <a:sym typeface="Wingdings" pitchFamily="2" charset="2"/>
                </a:endParaRPr>
              </a:p>
              <a:p>
                <a:pPr lvl="1" algn="ctr"/>
                <a:endParaRPr kumimoji="1" lang="en-US" altLang="ko-KR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390" y="1124509"/>
                <a:ext cx="12375472" cy="5734006"/>
              </a:xfrm>
              <a:prstGeom prst="rect">
                <a:avLst/>
              </a:prstGeom>
              <a:blipFill>
                <a:blip r:embed="rId2"/>
                <a:stretch>
                  <a:fillRect l="-512" t="-885" r="-2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D4DC93-3D8D-7203-4282-B5E765E51E45}"/>
                  </a:ext>
                </a:extLst>
              </p:cNvPr>
              <p:cNvSpPr txBox="1"/>
              <p:nvPr/>
            </p:nvSpPr>
            <p:spPr>
              <a:xfrm>
                <a:off x="10309195" y="4942418"/>
                <a:ext cx="1817702" cy="72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dirty="0">
                    <a:sym typeface="Wingdings" pitchFamily="2" charset="2"/>
                  </a:rPr>
                  <a:t>#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1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1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</m:rad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kumimoji="1"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>
                          <m:sSub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18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D4DC93-3D8D-7203-4282-B5E765E51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195" y="4942418"/>
                <a:ext cx="1817702" cy="723981"/>
              </a:xfrm>
              <a:prstGeom prst="rect">
                <a:avLst/>
              </a:prstGeom>
              <a:blipFill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19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D54D0D-AE78-C4E7-4FED-2448428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AES Quantum Circuits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8FEB7-E945-EC73-36DE-26D7B271AFA4}"/>
                  </a:ext>
                </a:extLst>
              </p:cNvPr>
              <p:cNvSpPr txBox="1"/>
              <p:nvPr/>
            </p:nvSpPr>
            <p:spPr>
              <a:xfrm>
                <a:off x="0" y="1156341"/>
                <a:ext cx="12301514" cy="3495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>
                    <a:sym typeface="Wingdings" pitchFamily="2" charset="2"/>
                  </a:rPr>
                  <a:t>최적의 </a:t>
                </a:r>
                <a:r>
                  <a:rPr kumimoji="1" lang="en-US" altLang="ko-KR" sz="2200" dirty="0">
                    <a:sym typeface="Wingdings" pitchFamily="2" charset="2"/>
                  </a:rPr>
                  <a:t>AES </a:t>
                </a:r>
                <a:r>
                  <a:rPr kumimoji="1" lang="ko-KR" altLang="en-US" sz="2200" dirty="0">
                    <a:sym typeface="Wingdings" pitchFamily="2" charset="2"/>
                  </a:rPr>
                  <a:t>양자 회로를 선택하는데 있어 한성대 구현 </a:t>
                </a:r>
                <a:r>
                  <a:rPr kumimoji="1" lang="en-US" altLang="ko-KR" sz="2200" dirty="0">
                    <a:sym typeface="Wingdings" pitchFamily="2" charset="2"/>
                  </a:rPr>
                  <a:t>(ePrint’20)</a:t>
                </a:r>
                <a:r>
                  <a:rPr kumimoji="1" lang="ko-KR" altLang="en-US" sz="2200" dirty="0">
                    <a:sym typeface="Wingdings" pitchFamily="2" charset="2"/>
                  </a:rPr>
                  <a:t>을 선택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b="0" dirty="0">
                    <a:sym typeface="Wingdings" pitchFamily="2" charset="2"/>
                  </a:rPr>
                  <a:t>현재</a:t>
                </a:r>
                <a:r>
                  <a:rPr kumimoji="1" lang="ko-KR" altLang="en-US" sz="2200" dirty="0">
                    <a:sym typeface="Wingdings" pitchFamily="2" charset="2"/>
                  </a:rPr>
                  <a:t> 가장 낮은</a:t>
                </a:r>
                <a:r>
                  <a:rPr kumimoji="1" lang="ko-KR" altLang="en-US" sz="2200" b="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 와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  <m:sup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 비용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 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 </a:t>
                </a:r>
                <a:r>
                  <a:rPr kumimoji="1" lang="en-US" altLang="ko-KR" sz="2200" dirty="0"/>
                  <a:t>Serial </a:t>
                </a:r>
                <a:r>
                  <a:rPr kumimoji="1" lang="ko-KR" altLang="en-US" sz="2200" dirty="0"/>
                  <a:t>오버헤드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/>
                  <a:t>Parallel </a:t>
                </a:r>
                <a:r>
                  <a:rPr kumimoji="1" lang="ko-KR" altLang="en-US" sz="2200" dirty="0"/>
                  <a:t>오버헤드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 err="1">
                    <a:sym typeface="Wingdings" pitchFamily="2" charset="2"/>
                  </a:rPr>
                  <a:t>큐빗</a:t>
                </a:r>
                <a:r>
                  <a:rPr kumimoji="1" lang="ko-KR" altLang="en-US" sz="2200" dirty="0">
                    <a:sym typeface="Wingdings" pitchFamily="2" charset="2"/>
                  </a:rPr>
                  <a:t> 최적화 구현인 </a:t>
                </a:r>
                <a:r>
                  <a:rPr kumimoji="1" lang="en-US" altLang="ko-KR" sz="2200" dirty="0">
                    <a:sym typeface="Wingdings" pitchFamily="2" charset="2"/>
                  </a:rPr>
                  <a:t>Grassl et’16</a:t>
                </a:r>
                <a:r>
                  <a:rPr kumimoji="1" lang="ko-KR" altLang="en-US" sz="2200" dirty="0">
                    <a:sym typeface="Wingdings" pitchFamily="2" charset="2"/>
                  </a:rPr>
                  <a:t>과도 비교</a:t>
                </a:r>
                <a:r>
                  <a:rPr kumimoji="1" lang="en-US" altLang="ko-KR" sz="2200" dirty="0">
                    <a:sym typeface="Wingdings" pitchFamily="2" charset="2"/>
                  </a:rPr>
                  <a:t>, </a:t>
                </a:r>
                <a:r>
                  <a:rPr kumimoji="1" lang="ko-KR" altLang="en-US" sz="2200" dirty="0">
                    <a:sym typeface="Wingdings" pitchFamily="2" charset="2"/>
                  </a:rPr>
                  <a:t>최신 </a:t>
                </a:r>
                <a:r>
                  <a:rPr kumimoji="1" lang="ko-KR" altLang="en-US" sz="2200" dirty="0" err="1">
                    <a:sym typeface="Wingdings" pitchFamily="2" charset="2"/>
                  </a:rPr>
                  <a:t>큐빗</a:t>
                </a:r>
                <a:r>
                  <a:rPr kumimoji="1" lang="ko-KR" altLang="en-US" sz="2200" dirty="0">
                    <a:sym typeface="Wingdings" pitchFamily="2" charset="2"/>
                  </a:rPr>
                  <a:t> 최적화 구현 </a:t>
                </a:r>
                <a:r>
                  <a:rPr kumimoji="1" lang="en-US" altLang="ko-KR" sz="2200" dirty="0">
                    <a:sym typeface="Wingdings" pitchFamily="2" charset="2"/>
                  </a:rPr>
                  <a:t>(Asiacrypt,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IEEE, Asiacrypt)</a:t>
                </a:r>
                <a:r>
                  <a:rPr kumimoji="1" lang="ko-KR" altLang="en-US" sz="2200" dirty="0">
                    <a:sym typeface="Wingdings" pitchFamily="2" charset="2"/>
                  </a:rPr>
                  <a:t>이 아닌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sym typeface="Wingdings" pitchFamily="2" charset="2"/>
                  </a:rPr>
                  <a:t>Grassl et al’16</a:t>
                </a:r>
                <a:r>
                  <a:rPr kumimoji="1" lang="ko-KR" altLang="en-US" sz="2200" b="1" dirty="0">
                    <a:sym typeface="Wingdings" pitchFamily="2" charset="2"/>
                  </a:rPr>
                  <a:t>의 구현을 비교</a:t>
                </a:r>
                <a:r>
                  <a:rPr kumimoji="1" lang="ko-KR" altLang="en-US" sz="2200" dirty="0">
                    <a:sym typeface="Wingdings" pitchFamily="2" charset="2"/>
                  </a:rPr>
                  <a:t>한 이유</a:t>
                </a:r>
                <a:r>
                  <a:rPr kumimoji="1" lang="en-US" altLang="ko-KR" sz="2200" dirty="0">
                    <a:sym typeface="Wingdings" pitchFamily="2" charset="2"/>
                  </a:rPr>
                  <a:t>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>
                    <a:sym typeface="Wingdings" pitchFamily="2" charset="2"/>
                  </a:rPr>
                  <a:t>많은 </a:t>
                </a:r>
                <a:r>
                  <a:rPr kumimoji="1" lang="ko-KR" altLang="en-US" sz="2200" dirty="0" err="1">
                    <a:sym typeface="Wingdings" pitchFamily="2" charset="2"/>
                  </a:rPr>
                  <a:t>논문들에서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sym typeface="Wingdings" pitchFamily="2" charset="2"/>
                  </a:rPr>
                  <a:t>AES-192, 256</a:t>
                </a:r>
                <a:r>
                  <a:rPr kumimoji="1" lang="ko-KR" altLang="en-US" sz="2200" b="1" dirty="0">
                    <a:sym typeface="Wingdings" pitchFamily="2" charset="2"/>
                  </a:rPr>
                  <a:t> 구현을 포함 </a:t>
                </a:r>
                <a:r>
                  <a:rPr kumimoji="1" lang="en-US" altLang="ko-KR" sz="2200" b="1" dirty="0">
                    <a:sym typeface="Wingdings" pitchFamily="2" charset="2"/>
                  </a:rPr>
                  <a:t>X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dirty="0">
                    <a:sym typeface="Wingdings" pitchFamily="2" charset="2"/>
                  </a:rPr>
                  <a:t>또는 </a:t>
                </a:r>
                <a:r>
                  <a:rPr kumimoji="1" lang="en-US" altLang="ko-KR" sz="2200" b="1" dirty="0">
                    <a:sym typeface="Wingdings" pitchFamily="2" charset="2"/>
                  </a:rPr>
                  <a:t>Full depth</a:t>
                </a:r>
                <a:r>
                  <a:rPr kumimoji="1" lang="ko-KR" altLang="en-US" sz="2200" b="1" dirty="0" err="1">
                    <a:sym typeface="Wingdings" pitchFamily="2" charset="2"/>
                  </a:rPr>
                  <a:t>를</a:t>
                </a:r>
                <a:r>
                  <a:rPr kumimoji="1" lang="ko-KR" altLang="en-US" sz="2200" b="1" dirty="0">
                    <a:sym typeface="Wingdings" pitchFamily="2" charset="2"/>
                  </a:rPr>
                  <a:t> 보고하지 않음</a:t>
                </a:r>
                <a:r>
                  <a:rPr kumimoji="1" lang="en-US" altLang="ko-KR" sz="2200" b="1" dirty="0">
                    <a:sym typeface="Wingdings" pitchFamily="2" charset="2"/>
                  </a:rPr>
                  <a:t>,</a:t>
                </a:r>
                <a:r>
                  <a:rPr kumimoji="1" lang="ko-KR" altLang="en-US" sz="2200" b="1" dirty="0">
                    <a:sym typeface="Wingdings" pitchFamily="2" charset="2"/>
                  </a:rPr>
                  <a:t> 왜</a:t>
                </a:r>
                <a:r>
                  <a:rPr kumimoji="1" lang="en-US" altLang="ko-KR" sz="2200" b="1" dirty="0">
                    <a:sym typeface="Wingdings" pitchFamily="2" charset="2"/>
                  </a:rPr>
                  <a:t>?</a:t>
                </a:r>
              </a:p>
              <a:p>
                <a:pPr lvl="1"/>
                <a:r>
                  <a:rPr kumimoji="1" lang="ko-KR" altLang="en-US" sz="2200" dirty="0">
                    <a:sym typeface="Wingdings" pitchFamily="2" charset="2"/>
                  </a:rPr>
                  <a:t>     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dirty="0" err="1">
                    <a:sym typeface="Wingdings" pitchFamily="2" charset="2"/>
                  </a:rPr>
                  <a:t>큐빗</a:t>
                </a:r>
                <a:r>
                  <a:rPr kumimoji="1" lang="ko-KR" altLang="en-US" sz="2200" dirty="0">
                    <a:sym typeface="Wingdings" pitchFamily="2" charset="2"/>
                  </a:rPr>
                  <a:t> 최적화 </a:t>
                </a:r>
                <a:r>
                  <a:rPr kumimoji="1" lang="en-US" altLang="ko-KR" sz="2200" dirty="0">
                    <a:sym typeface="Wingdings" pitchFamily="2" charset="2"/>
                  </a:rPr>
                  <a:t>Trade-off</a:t>
                </a:r>
                <a:r>
                  <a:rPr kumimoji="1" lang="ko-KR" altLang="en-US" sz="2200" dirty="0">
                    <a:sym typeface="Wingdings" pitchFamily="2" charset="2"/>
                  </a:rPr>
                  <a:t>로 인해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b="1" dirty="0">
                    <a:solidFill>
                      <a:srgbClr val="C00000"/>
                    </a:solidFill>
                    <a:sym typeface="Wingdings" pitchFamily="2" charset="2"/>
                  </a:rPr>
                  <a:t>Full depth</a:t>
                </a:r>
                <a:r>
                  <a:rPr kumimoji="1" lang="ko-KR" altLang="en-US" sz="2200" b="1" dirty="0">
                    <a:solidFill>
                      <a:srgbClr val="C00000"/>
                    </a:solidFill>
                    <a:sym typeface="Wingdings" pitchFamily="2" charset="2"/>
                  </a:rPr>
                  <a:t>가 크게 증가</a:t>
                </a:r>
                <a:r>
                  <a:rPr kumimoji="1" lang="en-US" altLang="ko-KR" sz="2200" dirty="0">
                    <a:sym typeface="Wingdings" pitchFamily="2" charset="2"/>
                  </a:rPr>
                  <a:t>,</a:t>
                </a:r>
                <a:r>
                  <a:rPr kumimoji="1" lang="ko-KR" altLang="en-US" sz="2200" dirty="0">
                    <a:sym typeface="Wingdings" pitchFamily="2" charset="2"/>
                  </a:rPr>
                  <a:t> 따라 성능이 낮아 보이지 않기 위해</a:t>
                </a:r>
                <a:r>
                  <a:rPr kumimoji="1" lang="en-US" altLang="ko-KR" sz="2200" dirty="0">
                    <a:sym typeface="Wingdings" pitchFamily="2" charset="2"/>
                  </a:rPr>
                  <a:t>?</a:t>
                </a:r>
              </a:p>
              <a:p>
                <a:pPr lvl="1"/>
                <a:r>
                  <a:rPr kumimoji="1" lang="ko-KR" altLang="en-US" sz="2200" dirty="0">
                    <a:sym typeface="Wingdings" pitchFamily="2" charset="2"/>
                  </a:rPr>
                  <a:t>     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AES </a:t>
                </a:r>
                <a:r>
                  <a:rPr kumimoji="1" lang="ko-KR" altLang="en-US" sz="2200" dirty="0">
                    <a:sym typeface="Wingdings" pitchFamily="2" charset="2"/>
                  </a:rPr>
                  <a:t>회로의 </a:t>
                </a:r>
                <a:r>
                  <a:rPr kumimoji="1" lang="en-US" altLang="ko-KR" sz="2200" b="1" dirty="0">
                    <a:solidFill>
                      <a:srgbClr val="C00000"/>
                    </a:solidFill>
                    <a:sym typeface="Wingdings" pitchFamily="2" charset="2"/>
                  </a:rPr>
                  <a:t>Full </a:t>
                </a:r>
                <a:r>
                  <a:rPr kumimoji="1" lang="ko-KR" altLang="en-US" sz="2200" b="1" dirty="0">
                    <a:solidFill>
                      <a:srgbClr val="C00000"/>
                    </a:solidFill>
                    <a:sym typeface="Wingdings" pitchFamily="2" charset="2"/>
                  </a:rPr>
                  <a:t>구현이 아닌</a:t>
                </a:r>
                <a:r>
                  <a:rPr kumimoji="1" lang="en-US" altLang="ko-KR" sz="2200" b="1" dirty="0">
                    <a:solidFill>
                      <a:srgbClr val="C00000"/>
                    </a:solidFill>
                    <a:sym typeface="Wingdings" pitchFamily="2" charset="2"/>
                  </a:rPr>
                  <a:t>,</a:t>
                </a:r>
                <a:r>
                  <a:rPr kumimoji="1" lang="ko-KR" altLang="en-US" sz="2200" b="1" dirty="0">
                    <a:solidFill>
                      <a:srgbClr val="C00000"/>
                    </a:solidFill>
                    <a:sym typeface="Wingdings" pitchFamily="2" charset="2"/>
                  </a:rPr>
                  <a:t> 휴리스틱 추정</a:t>
                </a:r>
                <a:r>
                  <a:rPr kumimoji="1" lang="ko-KR" altLang="en-US" sz="2200" dirty="0">
                    <a:sym typeface="Wingdings" pitchFamily="2" charset="2"/>
                  </a:rPr>
                  <a:t>으로 </a:t>
                </a:r>
                <a:r>
                  <a:rPr kumimoji="1" lang="en-US" altLang="ko-KR" sz="2200" dirty="0">
                    <a:sym typeface="Wingdings" pitchFamily="2" charset="2"/>
                  </a:rPr>
                  <a:t>Full depth</a:t>
                </a:r>
                <a:r>
                  <a:rPr kumimoji="1" lang="ko-KR" altLang="en-US" sz="2200" dirty="0" err="1">
                    <a:sym typeface="Wingdings" pitchFamily="2" charset="2"/>
                  </a:rPr>
                  <a:t>를</a:t>
                </a:r>
                <a:r>
                  <a:rPr kumimoji="1" lang="ko-KR" altLang="en-US" sz="2200" dirty="0">
                    <a:sym typeface="Wingdings" pitchFamily="2" charset="2"/>
                  </a:rPr>
                  <a:t> 뽑아내기 어려운 문제</a:t>
                </a:r>
                <a:r>
                  <a:rPr kumimoji="1" lang="en-US" altLang="ko-KR" sz="2200" dirty="0">
                    <a:sym typeface="Wingdings" pitchFamily="2" charset="2"/>
                  </a:rPr>
                  <a:t>?</a:t>
                </a:r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8FEB7-E945-EC73-36DE-26D7B271A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6341"/>
                <a:ext cx="12301514" cy="3495701"/>
              </a:xfrm>
              <a:prstGeom prst="rect">
                <a:avLst/>
              </a:prstGeom>
              <a:blipFill>
                <a:blip r:embed="rId2"/>
                <a:stretch>
                  <a:fillRect l="-619" t="-1812" r="-619" b="-25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15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AES Quantum Circuits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83633" y="1000221"/>
                <a:ext cx="12008108" cy="14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가장 기본이 되는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AES-128, 192, 256</a:t>
                </a:r>
                <a:r>
                  <a:rPr kumimoji="1" lang="ko-KR" altLang="en-US" sz="2200" dirty="0"/>
                  <a:t> 양자 회로의 </a:t>
                </a:r>
                <a:r>
                  <a:rPr kumimoji="1" lang="en-US" altLang="ko-KR" sz="2200" dirty="0"/>
                  <a:t>Logical cost </a:t>
                </a:r>
                <a:r>
                  <a:rPr kumimoji="1" lang="ko-KR" altLang="en-US" sz="2200" dirty="0"/>
                  <a:t>비교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 : AES </a:t>
                </a:r>
                <a:r>
                  <a:rPr kumimoji="1" lang="ko-KR" altLang="en-US" sz="2200" dirty="0">
                    <a:sym typeface="Wingdings" pitchFamily="2" charset="2"/>
                  </a:rPr>
                  <a:t>양자 회로 </a:t>
                </a:r>
                <a:r>
                  <a:rPr kumimoji="1" lang="en-US" altLang="ko-KR" sz="2200" dirty="0">
                    <a:sym typeface="Wingdings" pitchFamily="2" charset="2"/>
                  </a:rPr>
                  <a:t>Depth,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: AES </a:t>
                </a:r>
                <a:r>
                  <a:rPr kumimoji="1" lang="ko-KR" altLang="en-US" sz="2200" dirty="0">
                    <a:sym typeface="Wingdings" pitchFamily="2" charset="2"/>
                  </a:rPr>
                  <a:t>양자 회로 </a:t>
                </a:r>
                <a:r>
                  <a:rPr kumimoji="1" lang="ko-KR" altLang="en-US" sz="2200" dirty="0" err="1">
                    <a:sym typeface="Wingdings" pitchFamily="2" charset="2"/>
                  </a:rPr>
                  <a:t>큐빗</a:t>
                </a:r>
                <a:r>
                  <a:rPr kumimoji="1" lang="ko-KR" altLang="en-US" sz="2200" dirty="0">
                    <a:sym typeface="Wingdings" pitchFamily="2" charset="2"/>
                  </a:rPr>
                  <a:t> 수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 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 </a:t>
                </a:r>
                <a:r>
                  <a:rPr kumimoji="1" lang="en-US" altLang="ko-KR" sz="2200" dirty="0"/>
                  <a:t>Serial </a:t>
                </a:r>
                <a:r>
                  <a:rPr kumimoji="1" lang="ko-KR" altLang="en-US" sz="2200" dirty="0"/>
                  <a:t>오버헤드 </a:t>
                </a:r>
                <a:r>
                  <a:rPr kumimoji="1" lang="en-US" altLang="ko-KR" sz="2200" dirty="0"/>
                  <a:t>(MAXDEPTH</a:t>
                </a:r>
                <a:r>
                  <a:rPr kumimoji="1" lang="ko-KR" altLang="en-US" sz="2200" dirty="0"/>
                  <a:t> 초과</a:t>
                </a:r>
                <a:r>
                  <a:rPr kumimoji="1" lang="en-US" altLang="ko-KR" sz="2200" dirty="0"/>
                  <a:t> O)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2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2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/>
                  <a:t>Parallel </a:t>
                </a:r>
                <a:r>
                  <a:rPr kumimoji="1" lang="ko-KR" altLang="en-US" sz="2200" dirty="0"/>
                  <a:t>오버헤드 </a:t>
                </a:r>
                <a:r>
                  <a:rPr kumimoji="1" lang="en-US" altLang="ko-KR" sz="2200" dirty="0"/>
                  <a:t>(MAXDEPTH</a:t>
                </a:r>
                <a:r>
                  <a:rPr kumimoji="1" lang="ko-KR" altLang="en-US" sz="2200" dirty="0"/>
                  <a:t> 초과 </a:t>
                </a:r>
                <a:r>
                  <a:rPr kumimoji="1" lang="en-US" altLang="ko-KR" sz="2200" dirty="0"/>
                  <a:t>X)</a:t>
                </a:r>
                <a:endParaRPr kumimoji="1" lang="en-US" altLang="ko-KR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3" y="1000221"/>
                <a:ext cx="12008108" cy="1455463"/>
              </a:xfrm>
              <a:prstGeom prst="rect">
                <a:avLst/>
              </a:prstGeom>
              <a:blipFill>
                <a:blip r:embed="rId2"/>
                <a:stretch>
                  <a:fillRect l="-634" t="-3448" b="-77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4EE14E52-00A6-566A-3EE6-F74EA798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02" y="2504440"/>
            <a:ext cx="5251501" cy="4109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C2588-0DD7-E379-0A6D-849A5E214998}"/>
              </a:ext>
            </a:extLst>
          </p:cNvPr>
          <p:cNvSpPr txBox="1"/>
          <p:nvPr/>
        </p:nvSpPr>
        <p:spPr>
          <a:xfrm>
            <a:off x="2697701" y="6561525"/>
            <a:ext cx="228889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700" dirty="0"/>
              <a:t>&lt;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AES </a:t>
            </a:r>
            <a:r>
              <a:rPr kumimoji="1" lang="ko-KR" altLang="en-US" sz="1700" dirty="0"/>
              <a:t>양자 회로 비용 </a:t>
            </a:r>
            <a:r>
              <a:rPr kumimoji="1" lang="en-US" altLang="ko-KR" sz="1700" dirty="0"/>
              <a:t>&gt;</a:t>
            </a:r>
            <a:endParaRPr kumimoji="1" lang="ko-Kore-KR" altLang="en-US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6BD0-E551-7E16-9127-9AA697555036}"/>
              </a:ext>
            </a:extLst>
          </p:cNvPr>
          <p:cNvSpPr txBox="1"/>
          <p:nvPr/>
        </p:nvSpPr>
        <p:spPr>
          <a:xfrm>
            <a:off x="6490300" y="3430403"/>
            <a:ext cx="2845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 </a:t>
            </a:r>
            <a:r>
              <a:rPr kumimoji="1" lang="en-US" altLang="ko-Kore-KR" sz="1600" dirty="0"/>
              <a:t>Grassl et al’16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 err="1"/>
              <a:t>큐빗</a:t>
            </a:r>
            <a:r>
              <a:rPr kumimoji="1" lang="ko-KR" altLang="en-US" sz="1600" dirty="0"/>
              <a:t> 최적화</a:t>
            </a:r>
            <a:r>
              <a:rPr kumimoji="1" lang="en-US" altLang="ko-KR" sz="1600" dirty="0"/>
              <a:t>)</a:t>
            </a:r>
            <a:endParaRPr kumimoji="1" lang="en-US" altLang="ko-Kore-KR" sz="1600" dirty="0"/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A6E33F77-1C1C-11BD-C8F1-9E7DD7E4EC29}"/>
              </a:ext>
            </a:extLst>
          </p:cNvPr>
          <p:cNvSpPr/>
          <p:nvPr/>
        </p:nvSpPr>
        <p:spPr>
          <a:xfrm>
            <a:off x="6467302" y="3773976"/>
            <a:ext cx="89501" cy="615142"/>
          </a:xfrm>
          <a:prstGeom prst="righ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37CD-11A9-1373-713D-23D84406152D}"/>
              </a:ext>
            </a:extLst>
          </p:cNvPr>
          <p:cNvSpPr txBox="1"/>
          <p:nvPr/>
        </p:nvSpPr>
        <p:spPr>
          <a:xfrm>
            <a:off x="7298733" y="3920216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 </a:t>
            </a:r>
            <a:r>
              <a:rPr kumimoji="1" lang="ko-KR" altLang="en-US" sz="1600" dirty="0">
                <a:sym typeface="Wingdings" pitchFamily="2" charset="2"/>
              </a:rPr>
              <a:t>한성대</a:t>
            </a:r>
            <a:r>
              <a:rPr kumimoji="1" lang="en-US" altLang="ko-Kore-KR" sz="1600" dirty="0"/>
              <a:t>’22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(Depth </a:t>
            </a:r>
            <a:r>
              <a:rPr kumimoji="1" lang="ko-KR" altLang="en-US" sz="1600" dirty="0"/>
              <a:t>최적화</a:t>
            </a:r>
            <a:r>
              <a:rPr kumimoji="1" lang="en-US" altLang="ko-KR" sz="1600" dirty="0"/>
              <a:t>)</a:t>
            </a:r>
            <a:endParaRPr lang="ko-Kore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0282-5FCE-37C5-8D7B-57DF8C2EA9CD}"/>
              </a:ext>
            </a:extLst>
          </p:cNvPr>
          <p:cNvSpPr txBox="1"/>
          <p:nvPr/>
        </p:nvSpPr>
        <p:spPr>
          <a:xfrm>
            <a:off x="6481989" y="6556304"/>
            <a:ext cx="6288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sz="800" dirty="0"/>
              <a:t>M. Grassl et al., “Applying Grover’s algorithm to AES: quantum resource estimate”, Post-Quantum Cryptography. Springer, Cham,, 2016.</a:t>
            </a:r>
            <a:endParaRPr kumimoji="1" lang="ko-Kore-KR" altLang="en-US" sz="800" dirty="0"/>
          </a:p>
          <a:p>
            <a:r>
              <a:rPr lang="ko-Kore-KR" altLang="en-US" sz="800" dirty="0"/>
              <a:t>K. Jang</a:t>
            </a:r>
            <a:r>
              <a:rPr lang="en-US" altLang="ko-Kore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A. Baksi, H. Kim, G. Song, H. Seo, A. Chattopadhyay,</a:t>
            </a:r>
            <a:r>
              <a:rPr lang="ko-Kore-KR" altLang="en-US" sz="800" dirty="0"/>
              <a:t> “Quantum analysis of AES”. In: Cryptology ePrint Archive (2022).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BEE890-A5C7-EEA3-6A61-CB6634D0A11A}"/>
              </a:ext>
            </a:extLst>
          </p:cNvPr>
          <p:cNvSpPr txBox="1"/>
          <p:nvPr/>
        </p:nvSpPr>
        <p:spPr>
          <a:xfrm>
            <a:off x="6579801" y="3688200"/>
            <a:ext cx="1085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Regular</a:t>
            </a:r>
          </a:p>
          <a:p>
            <a:r>
              <a:rPr kumimoji="1" lang="en-US" altLang="ko-Kore-KR" sz="1400" b="1" dirty="0"/>
              <a:t>Shallow</a:t>
            </a:r>
          </a:p>
          <a:p>
            <a:r>
              <a:rPr kumimoji="1" lang="en-US" altLang="ko-Kore-KR" sz="1400" dirty="0"/>
              <a:t>Shallow/low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357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Solution Uniqueness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0" y="1075600"/>
                <a:ext cx="12274648" cy="375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AES</a:t>
                </a:r>
                <a:r>
                  <a:rPr kumimoji="1" lang="ko-KR" altLang="en-US" sz="2200" dirty="0"/>
                  <a:t>는 </a:t>
                </a:r>
                <a:r>
                  <a:rPr kumimoji="1" lang="ko-KR" altLang="en-US" sz="2200" b="1" dirty="0"/>
                  <a:t>키 크기 상관 없이 </a:t>
                </a:r>
                <a:r>
                  <a:rPr kumimoji="1" lang="en-US" altLang="ko-KR" sz="2200" b="1" dirty="0"/>
                  <a:t>128-bit</a:t>
                </a:r>
                <a:r>
                  <a:rPr kumimoji="1" lang="ko-KR" altLang="en-US" sz="2200" b="1" dirty="0" err="1"/>
                  <a:t>를</a:t>
                </a:r>
                <a:r>
                  <a:rPr kumimoji="1" lang="ko-KR" altLang="en-US" sz="2200" b="1" dirty="0"/>
                  <a:t> 암호화</a:t>
                </a:r>
                <a:r>
                  <a:rPr kumimoji="1" lang="ko-KR" altLang="en-US" sz="2200" dirty="0"/>
                  <a:t>하기 때문에 단일 쌍의 </a:t>
                </a:r>
                <a:r>
                  <a:rPr kumimoji="1" lang="en-US" altLang="ko-KR" sz="2200" dirty="0"/>
                  <a:t>Plaintext-ciphertext</a:t>
                </a:r>
                <a:r>
                  <a:rPr kumimoji="1" lang="ko-KR" altLang="en-US" sz="2200" dirty="0"/>
                  <a:t>을 대상으로 복구한 키가 </a:t>
                </a:r>
                <a:r>
                  <a:rPr kumimoji="1" lang="ko-KR" altLang="en-US" sz="2200" b="1" dirty="0">
                    <a:solidFill>
                      <a:srgbClr val="C00000"/>
                    </a:solidFill>
                  </a:rPr>
                  <a:t>가짜 키</a:t>
                </a:r>
                <a:r>
                  <a:rPr kumimoji="1" lang="ko-KR" altLang="en-US" sz="2200" dirty="0"/>
                  <a:t> 일 확률이 있음 </a:t>
                </a:r>
                <a:r>
                  <a:rPr kumimoji="1" lang="en-US" altLang="ko-KR" sz="2200" dirty="0"/>
                  <a:t>(AES-128</a:t>
                </a:r>
                <a:r>
                  <a:rPr kumimoji="1" lang="ko-KR" altLang="en-US" sz="2200" dirty="0"/>
                  <a:t>도 마찬가지</a:t>
                </a:r>
                <a:r>
                  <a:rPr kumimoji="1" lang="en-US" altLang="ko-KR" sz="2200" dirty="0"/>
                  <a:t>)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>
                    <a:sym typeface="Wingdings" pitchFamily="2" charset="2"/>
                  </a:rPr>
                  <a:t>다행히</a:t>
                </a:r>
                <a:r>
                  <a:rPr kumimoji="1" lang="en-US" altLang="ko-KR" sz="2200" dirty="0">
                    <a:sym typeface="Wingdings" pitchFamily="2" charset="2"/>
                  </a:rPr>
                  <a:t> </a:t>
                </a:r>
                <a:r>
                  <a:rPr kumimoji="1" lang="ko-KR" altLang="en-US" sz="2200" b="1" dirty="0">
                    <a:sym typeface="Wingdings" pitchFamily="2" charset="2"/>
                  </a:rPr>
                  <a:t>병렬화를 수행하는 경우</a:t>
                </a:r>
                <a:r>
                  <a:rPr kumimoji="1" lang="en-US" altLang="ko-KR" sz="2200" b="1" dirty="0">
                    <a:sym typeface="Wingdings" pitchFamily="2" charset="2"/>
                  </a:rPr>
                  <a:t>, </a:t>
                </a:r>
                <a:r>
                  <a:rPr kumimoji="1" lang="ko-KR" altLang="en-US" sz="2200" dirty="0">
                    <a:sym typeface="Wingdings" pitchFamily="2" charset="2"/>
                  </a:rPr>
                  <a:t>여러 </a:t>
                </a:r>
                <a:r>
                  <a:rPr kumimoji="1" lang="en-US" altLang="ko-KR" sz="2200" dirty="0">
                    <a:sym typeface="Wingdings" pitchFamily="2" charset="2"/>
                  </a:rPr>
                  <a:t>Grover </a:t>
                </a:r>
                <a:r>
                  <a:rPr kumimoji="1" lang="ko-KR" altLang="en-US" sz="2200" dirty="0">
                    <a:sym typeface="Wingdings" pitchFamily="2" charset="2"/>
                  </a:rPr>
                  <a:t>인스턴스들이 각 후보 키를 찾기 때문에 </a:t>
                </a:r>
                <a:r>
                  <a:rPr kumimoji="1" lang="ko-KR" altLang="en-US" sz="22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가짜 키를 식별할 수 있는 가능성이 높음</a:t>
                </a:r>
                <a:r>
                  <a:rPr kumimoji="1" lang="en-US" altLang="ko-KR" sz="2200" dirty="0">
                    <a:sym typeface="Wingdings" pitchFamily="2" charset="2"/>
                  </a:rPr>
                  <a:t>  </a:t>
                </a:r>
                <a:r>
                  <a:rPr kumimoji="1" lang="ko-KR" altLang="en-US" sz="2200" dirty="0">
                    <a:sym typeface="Wingdings" pitchFamily="2" charset="2"/>
                  </a:rPr>
                  <a:t>여러 쌍의 </a:t>
                </a:r>
                <a:r>
                  <a:rPr kumimoji="1" lang="en-US" altLang="ko-KR" sz="2200" dirty="0">
                    <a:sym typeface="Wingdings" pitchFamily="2" charset="2"/>
                  </a:rPr>
                  <a:t>Plaintext-ciphertext</a:t>
                </a:r>
                <a:r>
                  <a:rPr kumimoji="1" lang="ko-KR" altLang="en-US" sz="2200" dirty="0" err="1">
                    <a:sym typeface="Wingdings" pitchFamily="2" charset="2"/>
                  </a:rPr>
                  <a:t>를</a:t>
                </a:r>
                <a:r>
                  <a:rPr kumimoji="1" lang="ko-KR" altLang="en-US" sz="2200" dirty="0">
                    <a:sym typeface="Wingdings" pitchFamily="2" charset="2"/>
                  </a:rPr>
                  <a:t> 대상으로 하지 않아도 됨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-bit </a:t>
                </a:r>
                <a:r>
                  <a:rPr kumimoji="1" lang="ko-KR" altLang="en-US" sz="2200" dirty="0">
                    <a:sym typeface="Wingdings" pitchFamily="2" charset="2"/>
                  </a:rPr>
                  <a:t>평문</a:t>
                </a:r>
                <a:r>
                  <a:rPr kumimoji="1" lang="en-US" altLang="ko-KR" sz="22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200" dirty="0">
                    <a:sym typeface="Wingdings" pitchFamily="2" charset="2"/>
                  </a:rPr>
                  <a:t>-bit </a:t>
                </a:r>
                <a:r>
                  <a:rPr kumimoji="1" lang="ko-KR" altLang="en-US" sz="2200" dirty="0">
                    <a:sym typeface="Wingdings" pitchFamily="2" charset="2"/>
                  </a:rPr>
                  <a:t>키</a:t>
                </a:r>
                <a:r>
                  <a:rPr kumimoji="1" lang="en-US" altLang="ko-KR" sz="22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개의 </a:t>
                </a:r>
                <a:r>
                  <a:rPr kumimoji="1" lang="en-US" altLang="ko-KR" sz="2200" dirty="0">
                    <a:sym typeface="Wingdings" pitchFamily="2" charset="2"/>
                  </a:rPr>
                  <a:t>plaintext-ciphertext </a:t>
                </a:r>
                <a:r>
                  <a:rPr kumimoji="1" lang="ko-KR" altLang="en-US" sz="2200" dirty="0">
                    <a:sym typeface="Wingdings" pitchFamily="2" charset="2"/>
                  </a:rPr>
                  <a:t>쌍</a:t>
                </a:r>
                <a:r>
                  <a:rPr kumimoji="1" lang="en-US" altLang="ko-KR" sz="2200" dirty="0">
                    <a:sym typeface="Wingdings" pitchFamily="2" charset="2"/>
                  </a:rPr>
                  <a:t>, </a:t>
                </a:r>
                <a:r>
                  <a:rPr kumimoji="1" lang="ko-KR" altLang="en-US" sz="2200" dirty="0">
                    <a:sym typeface="Wingdings" pitchFamily="2" charset="2"/>
                  </a:rPr>
                  <a:t>병렬화 개수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</m:oMath>
                </a14:m>
                <a:r>
                  <a:rPr kumimoji="1" lang="ko-KR" altLang="en-US" sz="2200" dirty="0">
                    <a:sym typeface="Wingdings" pitchFamily="2" charset="2"/>
                  </a:rPr>
                  <a:t>로부터 가짜 키가 복구 될 확률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lvl="1" algn="ctr"/>
                <a:endParaRPr kumimoji="1" lang="en-US" altLang="ko-KR" sz="1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lvl="1" algn="ctr"/>
                <a14:m>
                  <m:oMath xmlns:m="http://schemas.openxmlformats.org/officeDocument/2006/math">
                    <m:r>
                      <a:rPr kumimoji="1" lang="en-US" altLang="ko-KR" sz="23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𝑃𝑟𝑜𝑏𝑎𝑏𝑖𝑙𝑖𝑡𝑦</m:t>
                    </m:r>
                  </m:oMath>
                </a14:m>
                <a:r>
                  <a:rPr kumimoji="1" lang="en-US" altLang="ko-KR" sz="2300" b="0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3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1−</m:t>
                    </m:r>
                    <m:sSup>
                      <m:sSupPr>
                        <m:ctrlP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ko-KR" sz="23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3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−2</m:t>
                            </m:r>
                          </m:e>
                          <m:sup>
                            <m:r>
                              <a:rPr kumimoji="1" lang="en-US" altLang="ko-KR" sz="23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  <m:r>
                              <a:rPr kumimoji="1" lang="en-US" altLang="ko-KR" sz="23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kumimoji="1" lang="en-US" altLang="ko-KR" sz="23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𝑟𝑛</m:t>
                            </m:r>
                          </m:sup>
                        </m:sSup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</m:t>
                        </m:r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sup>
                    </m:sSup>
                    <m:r>
                      <a:rPr kumimoji="1" lang="en-US" altLang="ko-KR" sz="23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 </a:t>
                </a:r>
              </a:p>
              <a:p>
                <a:pPr lvl="1"/>
                <a:endParaRPr kumimoji="1" lang="en-US" altLang="ko-KR" sz="2300" dirty="0">
                  <a:sym typeface="Wingdings" pitchFamily="2" charset="2"/>
                </a:endParaRPr>
              </a:p>
              <a:p>
                <a:pPr lvl="1"/>
                <a:endParaRPr kumimoji="1" lang="en-US" altLang="ko-KR" sz="2300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300" dirty="0">
                    <a:sym typeface="Wingdings" pitchFamily="2" charset="2"/>
                  </a:rPr>
                  <a:t>해당 확률을 기반으로</a:t>
                </a:r>
                <a:r>
                  <a:rPr kumimoji="1" lang="en-US" altLang="ko-KR" sz="23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3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3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96</m:t>
                        </m:r>
                      </m:sup>
                    </m:sSup>
                  </m:oMath>
                </a14:m>
                <a:r>
                  <a:rPr kumimoji="1" lang="en-US" altLang="ko-KR" sz="2300" dirty="0">
                    <a:sym typeface="Wingdings" pitchFamily="2" charset="2"/>
                  </a:rPr>
                  <a:t> Depth</a:t>
                </a:r>
                <a:r>
                  <a:rPr kumimoji="1" lang="ko-KR" altLang="en-US" sz="2300" dirty="0" err="1">
                    <a:sym typeface="Wingdings" pitchFamily="2" charset="2"/>
                  </a:rPr>
                  <a:t>에</a:t>
                </a:r>
                <a:r>
                  <a:rPr kumimoji="1" lang="ko-KR" altLang="en-US" sz="2300" dirty="0">
                    <a:sym typeface="Wingdings" pitchFamily="2" charset="2"/>
                  </a:rPr>
                  <a:t> 대해서만 </a:t>
                </a:r>
                <a14:m>
                  <m:oMath xmlns:m="http://schemas.openxmlformats.org/officeDocument/2006/math">
                    <m:r>
                      <a:rPr kumimoji="1" lang="en-US" altLang="ko-KR" sz="2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  <m:r>
                      <a:rPr kumimoji="1" lang="en-US" altLang="ko-KR" sz="2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=2</m:t>
                    </m:r>
                  </m:oMath>
                </a14:m>
                <a:r>
                  <a:rPr kumimoji="1" lang="ko-KR" altLang="en-US" sz="2300" dirty="0">
                    <a:sym typeface="Wingdings" pitchFamily="2" charset="2"/>
                  </a:rPr>
                  <a:t>로 설정</a:t>
                </a:r>
                <a:r>
                  <a:rPr kumimoji="1" lang="en-US" altLang="ko-KR" sz="2300" dirty="0">
                    <a:sym typeface="Wingdings" pitchFamily="2" charset="2"/>
                  </a:rPr>
                  <a:t>, </a:t>
                </a:r>
                <a:r>
                  <a:rPr kumimoji="1" lang="ko-KR" altLang="en-US" sz="2300" dirty="0">
                    <a:sym typeface="Wingdings" pitchFamily="2" charset="2"/>
                  </a:rPr>
                  <a:t>그 미만은 모두 </a:t>
                </a:r>
                <a14:m>
                  <m:oMath xmlns:m="http://schemas.openxmlformats.org/officeDocument/2006/math">
                    <m:r>
                      <a:rPr kumimoji="1" lang="en-US" altLang="ko-KR" sz="2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  <m:r>
                      <a:rPr kumimoji="1" lang="en-US" altLang="ko-KR" sz="23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endParaRPr kumimoji="1" lang="en-US" altLang="ko-KR" sz="23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600"/>
                <a:ext cx="12274648" cy="3759427"/>
              </a:xfrm>
              <a:prstGeom prst="rect">
                <a:avLst/>
              </a:prstGeom>
              <a:blipFill>
                <a:blip r:embed="rId2"/>
                <a:stretch>
                  <a:fillRect l="-724" t="-1347" b="-26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37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Logical qubit-cycle costs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-9939" y="1108941"/>
                <a:ext cx="12478940" cy="232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120" dirty="0">
                    <a:sym typeface="Wingdings" pitchFamily="2" charset="2"/>
                  </a:rPr>
                  <a:t>앞서 설명된 </a:t>
                </a:r>
                <a:r>
                  <a:rPr kumimoji="1" lang="en-US" altLang="ko-KR" sz="2120" dirty="0">
                    <a:sym typeface="Wingdings" pitchFamily="2" charset="2"/>
                  </a:rPr>
                  <a:t>3</a:t>
                </a:r>
                <a:r>
                  <a:rPr kumimoji="1" lang="ko-KR" altLang="en-US" sz="2120" dirty="0">
                    <a:sym typeface="Wingdings" pitchFamily="2" charset="2"/>
                  </a:rPr>
                  <a:t> 요소들을 가지고</a:t>
                </a:r>
                <a:r>
                  <a:rPr kumimoji="1" lang="en-US" altLang="ko-KR" sz="2120" dirty="0">
                    <a:sym typeface="Wingdings" pitchFamily="2" charset="2"/>
                  </a:rPr>
                  <a:t>, AES-128,</a:t>
                </a:r>
                <a:r>
                  <a:rPr kumimoji="1" lang="ko-KR" altLang="en-US" sz="2120" dirty="0">
                    <a:sym typeface="Wingdings" pitchFamily="2" charset="2"/>
                  </a:rPr>
                  <a:t> </a:t>
                </a:r>
                <a:r>
                  <a:rPr kumimoji="1" lang="en-US" altLang="ko-KR" sz="2120" dirty="0">
                    <a:sym typeface="Wingdings" pitchFamily="2" charset="2"/>
                  </a:rPr>
                  <a:t>192, 256</a:t>
                </a:r>
                <a:r>
                  <a:rPr kumimoji="1" lang="ko-KR" altLang="en-US" sz="2120" dirty="0" err="1">
                    <a:sym typeface="Wingdings" pitchFamily="2" charset="2"/>
                  </a:rPr>
                  <a:t>에</a:t>
                </a:r>
                <a:r>
                  <a:rPr kumimoji="1" lang="ko-KR" altLang="en-US" sz="2120" dirty="0">
                    <a:sym typeface="Wingdings" pitchFamily="2" charset="2"/>
                  </a:rPr>
                  <a:t> 대한</a:t>
                </a:r>
                <a:r>
                  <a:rPr kumimoji="1" lang="en-US" altLang="ko-KR" sz="2120" dirty="0">
                    <a:sym typeface="Wingdings" pitchFamily="2" charset="2"/>
                  </a:rPr>
                  <a:t> Logical qubit-cycle (Depth-Width) </a:t>
                </a:r>
                <a:r>
                  <a:rPr kumimoji="1" lang="ko-KR" altLang="en-US" sz="2120" dirty="0">
                    <a:sym typeface="Wingdings" pitchFamily="2" charset="2"/>
                  </a:rPr>
                  <a:t>비용 추정</a:t>
                </a:r>
                <a:endParaRPr kumimoji="1" lang="en-US" altLang="ko-KR" sz="2120" dirty="0">
                  <a:sym typeface="Wingdings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950" dirty="0">
                    <a:sym typeface="Wingdings" pitchFamily="2" charset="2"/>
                  </a:rPr>
                  <a:t>AES </a:t>
                </a:r>
                <a:r>
                  <a:rPr kumimoji="1" lang="ko-KR" altLang="en-US" sz="1950" dirty="0">
                    <a:sym typeface="Wingdings" pitchFamily="2" charset="2"/>
                  </a:rPr>
                  <a:t>양자 회로 구현 비용 </a:t>
                </a:r>
                <a:r>
                  <a:rPr kumimoji="1" lang="en-US" altLang="ko-KR" sz="1950" dirty="0">
                    <a:sym typeface="Wingdings" pitchFamily="2" charset="2"/>
                  </a:rPr>
                  <a:t>(</a:t>
                </a:r>
                <a:r>
                  <a:rPr kumimoji="1" lang="ko-KR" altLang="en-US" sz="1950" dirty="0">
                    <a:sym typeface="Wingdings" pitchFamily="2" charset="2"/>
                  </a:rPr>
                  <a:t>한성대</a:t>
                </a:r>
                <a:r>
                  <a:rPr kumimoji="1" lang="en-US" altLang="ko-KR" sz="1950" dirty="0">
                    <a:sym typeface="Wingdings" pitchFamily="2" charset="2"/>
                  </a:rPr>
                  <a:t>) , Grover </a:t>
                </a:r>
                <a:r>
                  <a:rPr kumimoji="1" lang="ko-KR" altLang="en-US" sz="1950" dirty="0">
                    <a:sym typeface="Wingdings" pitchFamily="2" charset="2"/>
                  </a:rPr>
                  <a:t>병렬화 비용 </a:t>
                </a:r>
                <a:r>
                  <a:rPr kumimoji="1" lang="en-US" altLang="ko-KR" sz="195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195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en-US" altLang="ko-KR" sz="195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1950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en-US" altLang="ko-KR" sz="195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195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9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19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19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19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19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195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9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19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19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19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19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9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9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19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195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195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1950" dirty="0">
                    <a:sym typeface="Wingdings" pitchFamily="2" charset="2"/>
                  </a:rPr>
                  <a:t>),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</m:oMath>
                </a14:m>
                <a:r>
                  <a:rPr kumimoji="1" lang="ko-KR" altLang="en-US" sz="2000" dirty="0">
                    <a:sym typeface="Wingdings" pitchFamily="2" charset="2"/>
                  </a:rPr>
                  <a:t>개의 </a:t>
                </a:r>
                <a:r>
                  <a:rPr kumimoji="1" lang="en-US" altLang="ko-KR" sz="2000" dirty="0">
                    <a:sym typeface="Wingdings" pitchFamily="2" charset="2"/>
                  </a:rPr>
                  <a:t>plaintext-ciphertext</a:t>
                </a:r>
                <a:r>
                  <a:rPr kumimoji="1" lang="ko-KR" altLang="en-US" sz="2000" dirty="0">
                    <a:sym typeface="Wingdings" pitchFamily="2" charset="2"/>
                  </a:rPr>
                  <a:t> 쌍 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1"/>
                <a:endParaRPr kumimoji="1" lang="en-US" altLang="ko-KR" sz="1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ym typeface="Wingdings" pitchFamily="2" charset="2"/>
                  </a:rPr>
                  <a:t>Near-term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𝑴𝑨𝑿</m:t>
                        </m:r>
                      </m:sub>
                    </m:sSub>
                  </m:oMath>
                </a14:m>
                <a:r>
                  <a:rPr kumimoji="1" lang="ko-KR" altLang="en-US" sz="2000" b="1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𝟒𝟎</m:t>
                        </m:r>
                      </m:sup>
                    </m:sSup>
                  </m:oMath>
                </a14:m>
                <a:r>
                  <a:rPr kumimoji="1" lang="en-US" altLang="ko-KR" sz="2000" b="1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𝟖</m:t>
                        </m:r>
                      </m:sup>
                    </m:sSup>
                  </m:oMath>
                </a14:m>
                <a:r>
                  <a:rPr kumimoji="1" lang="ko-KR" altLang="en-US" sz="2000" dirty="0">
                    <a:sym typeface="Wingdings" pitchFamily="2" charset="2"/>
                  </a:rPr>
                  <a:t>이며</a:t>
                </a:r>
                <a:r>
                  <a:rPr kumimoji="1" lang="en-US" altLang="ko-KR" sz="2000" dirty="0">
                    <a:sym typeface="Wingdings" pitchFamily="2" charset="2"/>
                  </a:rPr>
                  <a:t>, </a:t>
                </a:r>
                <a:r>
                  <a:rPr kumimoji="1" lang="ko-KR" altLang="en-US" sz="2000" dirty="0">
                    <a:sym typeface="Wingdings" pitchFamily="2" charset="2"/>
                  </a:rPr>
                  <a:t>비현실적인 </a:t>
                </a:r>
                <a:r>
                  <a:rPr kumimoji="1" lang="ko-KR" altLang="en-US" sz="2000" b="1" dirty="0">
                    <a:solidFill>
                      <a:srgbClr val="C00000"/>
                    </a:solidFill>
                    <a:sym typeface="Wingdings" pitchFamily="2" charset="2"/>
                  </a:rPr>
                  <a:t>큐빗 수</a:t>
                </a:r>
                <a:r>
                  <a:rPr kumimoji="1" lang="en-US" altLang="ko-KR" sz="20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𝟕𝟖</m:t>
                        </m:r>
                      </m:sup>
                    </m:sSup>
                  </m:oMath>
                </a14:m>
                <a:r>
                  <a:rPr kumimoji="1" lang="en-US" altLang="ko-KR" sz="2000" b="1" dirty="0">
                    <a:solidFill>
                      <a:srgbClr val="C00000"/>
                    </a:solidFill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𝟔𝟐</m:t>
                        </m:r>
                      </m:sup>
                    </m:sSup>
                  </m:oMath>
                </a14:m>
                <a:r>
                  <a:rPr kumimoji="1" lang="en-US" altLang="ko-KR" sz="2000" b="1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:r>
                  <a:rPr kumimoji="1" lang="ko-KR" altLang="en-US" sz="2000" dirty="0">
                    <a:sym typeface="Wingdings" pitchFamily="2" charset="2"/>
                  </a:rPr>
                  <a:t>필요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>
                    <a:sym typeface="Wingdings" pitchFamily="2" charset="2"/>
                  </a:rPr>
                  <a:t>오버헤드는 </a:t>
                </a:r>
                <a:r>
                  <a:rPr kumimoji="1" lang="ko-KR" altLang="en-US" sz="2000" b="1" dirty="0" err="1">
                    <a:sym typeface="Wingdings" pitchFamily="2" charset="2"/>
                  </a:rPr>
                  <a:t>큐빗</a:t>
                </a:r>
                <a:r>
                  <a:rPr kumimoji="1" lang="ko-KR" altLang="en-US" sz="2000" b="1" dirty="0">
                    <a:sym typeface="Wingdings" pitchFamily="2" charset="2"/>
                  </a:rPr>
                  <a:t> 수에 대해서는 </a:t>
                </a:r>
                <a:r>
                  <a:rPr kumimoji="1" lang="en-US" altLang="ko-KR" sz="2000" b="1" dirty="0">
                    <a:sym typeface="Wingdings" pitchFamily="2" charset="2"/>
                  </a:rPr>
                  <a:t>Linear</a:t>
                </a:r>
                <a:r>
                  <a:rPr kumimoji="1" lang="ko-KR" altLang="en-US" sz="2000" b="1" dirty="0">
                    <a:sym typeface="Wingdings" pitchFamily="2" charset="2"/>
                  </a:rPr>
                  <a:t>하게 증가</a:t>
                </a:r>
                <a:r>
                  <a:rPr kumimoji="1" lang="ko-KR" altLang="en-US" sz="2000" dirty="0">
                    <a:sym typeface="Wingdings" pitchFamily="2" charset="2"/>
                  </a:rPr>
                  <a:t>하는 반면</a:t>
                </a:r>
                <a:r>
                  <a:rPr kumimoji="1" lang="en-US" altLang="ko-KR" sz="2000" dirty="0">
                    <a:sym typeface="Wingdings" pitchFamily="2" charset="2"/>
                  </a:rPr>
                  <a:t>, </a:t>
                </a:r>
                <a:r>
                  <a:rPr kumimoji="1" lang="en-US" altLang="ko-KR" sz="2000" b="1" dirty="0">
                    <a:solidFill>
                      <a:srgbClr val="C00000"/>
                    </a:solidFill>
                    <a:sym typeface="Wingdings" pitchFamily="2" charset="2"/>
                  </a:rPr>
                  <a:t>Depth</a:t>
                </a:r>
                <a:r>
                  <a:rPr kumimoji="1" lang="ko-KR" altLang="en-US" sz="2000" b="1" dirty="0" err="1">
                    <a:solidFill>
                      <a:srgbClr val="C00000"/>
                    </a:solidFill>
                    <a:sym typeface="Wingdings" pitchFamily="2" charset="2"/>
                  </a:rPr>
                  <a:t>에</a:t>
                </a:r>
                <a:r>
                  <a:rPr kumimoji="1" lang="ko-KR" altLang="en-US" sz="2000" b="1" dirty="0">
                    <a:solidFill>
                      <a:srgbClr val="C00000"/>
                    </a:solidFill>
                    <a:sym typeface="Wingdings" pitchFamily="2" charset="2"/>
                  </a:rPr>
                  <a:t> 대해서는 </a:t>
                </a:r>
                <a:r>
                  <a:rPr kumimoji="1" lang="en-US" altLang="ko-KR" sz="2000" b="1" dirty="0">
                    <a:solidFill>
                      <a:srgbClr val="C00000"/>
                    </a:solidFill>
                    <a:sym typeface="Wingdings" pitchFamily="2" charset="2"/>
                  </a:rPr>
                  <a:t>Quadratic</a:t>
                </a:r>
                <a:r>
                  <a:rPr kumimoji="1" lang="ko-KR" altLang="en-US" sz="2000" b="1" dirty="0">
                    <a:solidFill>
                      <a:srgbClr val="C00000"/>
                    </a:solidFill>
                    <a:sym typeface="Wingdings" pitchFamily="2" charset="2"/>
                  </a:rPr>
                  <a:t>하게 증가</a:t>
                </a:r>
                <a:endParaRPr kumimoji="1" lang="en-US" altLang="ko-KR" sz="2000" b="1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Depth</a:t>
                </a:r>
                <a:r>
                  <a:rPr kumimoji="1" lang="ko-KR" altLang="en-US" sz="2000" dirty="0" err="1">
                    <a:sym typeface="Wingdings" pitchFamily="2" charset="2"/>
                  </a:rPr>
                  <a:t>를</a:t>
                </a:r>
                <a:r>
                  <a:rPr kumimoji="1" lang="ko-KR" altLang="en-US" sz="2000" dirty="0">
                    <a:sym typeface="Wingdings" pitchFamily="2" charset="2"/>
                  </a:rPr>
                  <a:t> 줄이는 것이 </a:t>
                </a:r>
                <a:r>
                  <a:rPr kumimoji="1" lang="ko-Kore-KR" altLang="en-US" sz="2000" dirty="0">
                    <a:sym typeface="Wingdings" pitchFamily="2" charset="2"/>
                  </a:rPr>
                  <a:t>더 나은 병렬화가 가능하므로</a:t>
                </a:r>
                <a:r>
                  <a:rPr kumimoji="1" lang="en-US" altLang="ko-Kore-KR" sz="2000" dirty="0">
                    <a:sym typeface="Wingdings" pitchFamily="2" charset="2"/>
                  </a:rPr>
                  <a:t>, qubit-cycle </a:t>
                </a:r>
                <a:r>
                  <a:rPr kumimoji="1" lang="ko-Kore-KR" altLang="en-US" sz="2000" dirty="0">
                    <a:sym typeface="Wingdings" pitchFamily="2" charset="2"/>
                  </a:rPr>
                  <a:t>비용에 큰 영향을 미침</a:t>
                </a:r>
                <a:endParaRPr kumimoji="1" lang="en-US" altLang="ko-KR" sz="2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39" y="1108941"/>
                <a:ext cx="12478940" cy="2320059"/>
              </a:xfrm>
              <a:prstGeom prst="rect">
                <a:avLst/>
              </a:prstGeom>
              <a:blipFill>
                <a:blip r:embed="rId2"/>
                <a:stretch>
                  <a:fillRect l="-509" t="-2174" b="-32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FDED113-ED81-D819-BF9D-13081763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68031"/>
            <a:ext cx="7772400" cy="2947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49846-7AFE-33D3-823C-AB79545A6280}"/>
              </a:ext>
            </a:extLst>
          </p:cNvPr>
          <p:cNvSpPr txBox="1"/>
          <p:nvPr/>
        </p:nvSpPr>
        <p:spPr>
          <a:xfrm>
            <a:off x="4370463" y="6474054"/>
            <a:ext cx="345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AES-128 logical qubit-cycle cost 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37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Logical cost of Grover: Logical qubit-cycle costs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F39F70-E730-470E-66D9-B410C4C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57327"/>
            <a:ext cx="7772400" cy="42082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1829A-8422-3B10-4EA4-D61A245C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64990"/>
            <a:ext cx="7772400" cy="1185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D437E-29F9-25EA-10B3-88C8EA9E18BB}"/>
              </a:ext>
            </a:extLst>
          </p:cNvPr>
          <p:cNvSpPr txBox="1"/>
          <p:nvPr/>
        </p:nvSpPr>
        <p:spPr>
          <a:xfrm>
            <a:off x="4139631" y="6465587"/>
            <a:ext cx="391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AES-192, 256 logical qubit-cycle cost 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843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Physical cost of Grover: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Surface code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53790" y="1193608"/>
                <a:ext cx="11552953" cy="626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>
                    <a:sym typeface="Wingdings" pitchFamily="2" charset="2"/>
                  </a:rPr>
                  <a:t>오류율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𝒑𝒉𝒚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𝟒</m:t>
                        </m:r>
                      </m:sup>
                    </m:sSup>
                  </m:oMath>
                </a14:m>
                <a:r>
                  <a:rPr kumimoji="1" lang="en-US" altLang="ko-KR" sz="2000" b="1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(near-term) </a:t>
                </a:r>
                <a:r>
                  <a:rPr kumimoji="1" lang="ko-KR" altLang="en-US" sz="2000" dirty="0">
                    <a:sym typeface="Wingdings" pitchFamily="2" charset="2"/>
                  </a:rPr>
                  <a:t>그리고</a:t>
                </a:r>
                <a:r>
                  <a:rPr kumimoji="1" lang="ko-KR" altLang="en-US" sz="2000" b="1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𝟔</m:t>
                        </m:r>
                      </m:sup>
                    </m:sSup>
                  </m:oMath>
                </a14:m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(significant improvement, but still plausible)</a:t>
                </a:r>
                <a:r>
                  <a:rPr kumimoji="1" lang="ko-KR" altLang="en-US" sz="2000" dirty="0">
                    <a:sym typeface="Wingdings" pitchFamily="2" charset="2"/>
                  </a:rPr>
                  <a:t>로 가정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1"/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:r>
                  <a:rPr kumimoji="1" lang="ko-KR" altLang="en-US" sz="2000" dirty="0">
                    <a:sym typeface="Wingdings" pitchFamily="2" charset="2"/>
                  </a:rPr>
                  <a:t>현재 초전도 </a:t>
                </a:r>
                <a:r>
                  <a:rPr kumimoji="1" lang="ko-KR" altLang="en-US" sz="2000" dirty="0" err="1">
                    <a:sym typeface="Wingdings" pitchFamily="2" charset="2"/>
                  </a:rPr>
                  <a:t>큐빗은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−3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, </a:t>
                </a:r>
                <a:r>
                  <a:rPr kumimoji="1" lang="ko-KR" altLang="en-US" sz="2000" dirty="0">
                    <a:sym typeface="Wingdings" pitchFamily="2" charset="2"/>
                  </a:rPr>
                  <a:t>이온트랩 </a:t>
                </a:r>
                <a:r>
                  <a:rPr kumimoji="1" lang="ko-KR" altLang="en-US" sz="2000" dirty="0" err="1">
                    <a:sym typeface="Wingdings" pitchFamily="2" charset="2"/>
                  </a:rPr>
                  <a:t>큐빗은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(1-qubit </a:t>
                </a:r>
                <a:r>
                  <a:rPr kumimoji="1" lang="ko-KR" altLang="en-US" sz="2000" dirty="0">
                    <a:sym typeface="Wingdings" pitchFamily="2" charset="2"/>
                  </a:rPr>
                  <a:t>연산</a:t>
                </a:r>
                <a:r>
                  <a:rPr kumimoji="1" lang="en-US" altLang="ko-KR" sz="2000" dirty="0">
                    <a:sym typeface="Wingdings" pitchFamily="2" charset="2"/>
                  </a:rPr>
                  <a:t>))</a:t>
                </a:r>
              </a:p>
              <a:p>
                <a:pPr lvl="1"/>
                <a:endParaRPr kumimoji="1" lang="en-US" altLang="ko-KR" sz="2000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Surface</a:t>
                </a:r>
                <a:r>
                  <a:rPr kumimoji="1" lang="ko-KR" altLang="en-US" sz="2000" dirty="0">
                    <a:sym typeface="Wingdings" pitchFamily="2" charset="2"/>
                  </a:rPr>
                  <a:t> 코드</a:t>
                </a:r>
                <a:r>
                  <a:rPr kumimoji="1" lang="ko-Kore-KR" altLang="en-US" sz="2000" dirty="0">
                    <a:sym typeface="Wingdings" pitchFamily="2" charset="2"/>
                  </a:rPr>
                  <a:t> 또는</a:t>
                </a:r>
                <a:r>
                  <a:rPr kumimoji="1" lang="en-US" altLang="ko-KR" sz="2000" dirty="0">
                    <a:sym typeface="Wingdings" pitchFamily="2" charset="2"/>
                  </a:rPr>
                  <a:t> Magic Distillation</a:t>
                </a:r>
                <a:r>
                  <a:rPr kumimoji="1" lang="ko-KR" altLang="en-US" sz="2000" dirty="0">
                    <a:sym typeface="Wingdings" pitchFamily="2" charset="2"/>
                  </a:rPr>
                  <a:t>을 사용해도</a:t>
                </a:r>
                <a:r>
                  <a:rPr kumimoji="1" lang="en-US" altLang="ko-KR" sz="2000" dirty="0">
                    <a:sym typeface="Wingdings" pitchFamily="2" charset="2"/>
                  </a:rPr>
                  <a:t>, </a:t>
                </a:r>
                <a:r>
                  <a:rPr kumimoji="1" lang="ko-KR" altLang="en-US" sz="2000" b="1" dirty="0">
                    <a:solidFill>
                      <a:srgbClr val="C00000"/>
                    </a:solidFill>
                    <a:sym typeface="Wingdings" pitchFamily="2" charset="2"/>
                  </a:rPr>
                  <a:t>오류를 완벽히 없앨 수는 없음</a:t>
                </a:r>
                <a:endParaRPr kumimoji="1" lang="en-US" altLang="ko-KR" sz="2000" b="1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lvl="1"/>
                <a:r>
                  <a:rPr kumimoji="1" lang="en-US" altLang="ko-KR" sz="2000" dirty="0">
                    <a:sym typeface="Wingdings" pitchFamily="2" charset="2"/>
                  </a:rPr>
                  <a:t> </a:t>
                </a:r>
                <a:r>
                  <a:rPr kumimoji="1" lang="ko-KR" altLang="en-US" sz="2000" dirty="0">
                    <a:sym typeface="Wingdings" pitchFamily="2" charset="2"/>
                  </a:rPr>
                  <a:t> 각 </a:t>
                </a:r>
                <a:r>
                  <a:rPr kumimoji="1" lang="en-US" altLang="ko-KR" sz="2000" dirty="0">
                    <a:sym typeface="Wingdings" pitchFamily="2" charset="2"/>
                  </a:rPr>
                  <a:t>Grover </a:t>
                </a:r>
                <a:r>
                  <a:rPr kumimoji="1" lang="ko-KR" altLang="en-US" sz="2000" dirty="0">
                    <a:sym typeface="Wingdings" pitchFamily="2" charset="2"/>
                  </a:rPr>
                  <a:t>인스턴스의 목표 </a:t>
                </a:r>
                <a:r>
                  <a:rPr kumimoji="1" lang="ko-KR" altLang="en-US" sz="2000" b="1" dirty="0">
                    <a:sym typeface="Wingdings" pitchFamily="2" charset="2"/>
                  </a:rPr>
                  <a:t>성공율을 </a:t>
                </a:r>
                <a:r>
                  <a:rPr kumimoji="1" lang="en-US" altLang="ko-KR" sz="2000" b="1" dirty="0">
                    <a:sym typeface="Wingdings" pitchFamily="2" charset="2"/>
                  </a:rPr>
                  <a:t>50%</a:t>
                </a:r>
                <a:r>
                  <a:rPr kumimoji="1" lang="ko-KR" altLang="en-US" sz="2000" dirty="0">
                    <a:sym typeface="Wingdings" pitchFamily="2" charset="2"/>
                  </a:rPr>
                  <a:t>로 설정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1"/>
                <a:endParaRPr kumimoji="1" lang="en-US" altLang="ko-KR" sz="2000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Surface code distance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−1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Physical </a:t>
                </a:r>
                <a:r>
                  <a:rPr kumimoji="1" lang="ko-KR" altLang="en-US" sz="2000" dirty="0" err="1">
                    <a:sym typeface="Wingdings" pitchFamily="2" charset="2"/>
                  </a:rPr>
                  <a:t>큐빗</a:t>
                </a:r>
                <a:r>
                  <a:rPr kumimoji="1" lang="en-US" altLang="ko-KR" sz="20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Depth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Grover iteration 1</a:t>
                </a:r>
                <a:r>
                  <a:rPr kumimoji="1" lang="ko-KR" altLang="en-US" sz="2000" b="0" dirty="0">
                    <a:sym typeface="Wingdings" pitchFamily="2" charset="2"/>
                  </a:rPr>
                  <a:t>번</a:t>
                </a:r>
                <a:r>
                  <a:rPr kumimoji="1" lang="en-US" altLang="ko-KR" sz="2000" b="0" dirty="0">
                    <a:sym typeface="Wingdings" pitchFamily="2" charset="2"/>
                  </a:rPr>
                  <a:t> </a:t>
                </a:r>
                <a:r>
                  <a:rPr kumimoji="1" lang="ko-KR" altLang="en-US" sz="2000" b="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−1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그리고</m:t>
                    </m:r>
                    <m:r>
                      <a:rPr kumimoji="1" lang="ko-KR" alt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𝑑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:r>
                  <a:rPr kumimoji="1" lang="ko-KR" altLang="en-US" sz="2000" dirty="0">
                    <a:sym typeface="Wingdings" pitchFamily="2" charset="2"/>
                  </a:rPr>
                  <a:t>하지만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000" dirty="0">
                    <a:sym typeface="Wingdings" pitchFamily="2" charset="2"/>
                  </a:rPr>
                  <a:t>로 병렬화 가정</a:t>
                </a:r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logical qubit</a:t>
                </a:r>
                <a:r>
                  <a:rPr kumimoji="1" lang="ko-KR" altLang="en-US" sz="2000" dirty="0">
                    <a:sym typeface="Wingdings" pitchFamily="2" charset="2"/>
                  </a:rPr>
                  <a:t> 하나당 </a:t>
                </a:r>
                <a:r>
                  <a:rPr kumimoji="1" lang="ko-KR" altLang="en-US" sz="2000" dirty="0" err="1">
                    <a:sym typeface="Wingdings" pitchFamily="2" charset="2"/>
                  </a:rPr>
                  <a:t>에러율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2"/>
                <a:endParaRPr kumimoji="1" lang="en-US" altLang="ko-KR" sz="1000" dirty="0">
                  <a:sym typeface="Wingdings" pitchFamily="2" charset="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𝑙𝑜𝑔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0.1(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𝑝h𝑦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/0.01)</m:t>
                          </m:r>
                        </m:e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+1)/2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dirty="0">
                  <a:sym typeface="Wingdings" pitchFamily="2" charset="2"/>
                </a:endParaRPr>
              </a:p>
              <a:p>
                <a:pPr lvl="2"/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>
                    <a:sym typeface="Wingdings" pitchFamily="2" charset="2"/>
                  </a:rPr>
                  <a:t>목표 </a:t>
                </a:r>
                <a:r>
                  <a:rPr kumimoji="1" lang="ko-KR" altLang="en-US" sz="2000" dirty="0" err="1">
                    <a:sym typeface="Wingdings" pitchFamily="2" charset="2"/>
                  </a:rPr>
                  <a:t>성공율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50%</a:t>
                </a:r>
                <a:r>
                  <a:rPr kumimoji="1" lang="ko-KR" altLang="en-US" sz="2000" dirty="0" err="1">
                    <a:sym typeface="Wingdings" pitchFamily="2" charset="2"/>
                  </a:rPr>
                  <a:t>를</a:t>
                </a:r>
                <a:r>
                  <a:rPr kumimoji="1" lang="ko-KR" altLang="en-US" sz="2000" dirty="0">
                    <a:sym typeface="Wingdings" pitchFamily="2" charset="2"/>
                  </a:rPr>
                  <a:t> 만족하는 최소 </a:t>
                </a:r>
                <a:r>
                  <a:rPr kumimoji="1" lang="en-US" altLang="ko-KR" sz="2000" dirty="0">
                    <a:sym typeface="Wingdings" pitchFamily="2" charset="2"/>
                  </a:rPr>
                  <a:t>distance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:r>
                  <a:rPr kumimoji="1" lang="ko-KR" altLang="en-US" sz="2000" dirty="0">
                    <a:sym typeface="Wingdings" pitchFamily="2" charset="2"/>
                  </a:rPr>
                  <a:t>설정 </a:t>
                </a:r>
                <a:r>
                  <a:rPr kumimoji="1" lang="en-US" altLang="ko-KR" sz="2000" dirty="0">
                    <a:sym typeface="Wingdings" pitchFamily="2" charset="2"/>
                  </a:rPr>
                  <a:t>(Parallel)</a:t>
                </a:r>
              </a:p>
              <a:p>
                <a:pPr lvl="2"/>
                <a:endParaRPr kumimoji="1" lang="en-US" altLang="ko-KR" sz="2000" dirty="0">
                  <a:sym typeface="Wingdings" pitchFamily="2" charset="2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(1−</m:t>
                      </m:r>
                      <m:sSup>
                        <m:sSup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𝑙𝑜𝑔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𝑑</m:t>
                              </m:r>
                            </m:e>
                          </m:d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ko-KR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𝑚𝑎𝑥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𝐴𝐸𝑆</m:t>
                              </m:r>
                            </m:sub>
                          </m:sSub>
                        </m:sup>
                      </m:sSup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&gt;0.5</m:t>
                      </m:r>
                    </m:oMath>
                  </m:oMathPara>
                </a14:m>
                <a:endParaRPr kumimoji="1" lang="en-US" altLang="ko-KR" sz="2000" b="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>
                    <a:sym typeface="Wingdings" pitchFamily="2" charset="2"/>
                  </a:rPr>
                  <a:t>최종 </a:t>
                </a:r>
                <a:r>
                  <a:rPr kumimoji="1" lang="en-US" altLang="ko-KR" sz="2000" dirty="0">
                    <a:sym typeface="Wingdings" pitchFamily="2" charset="2"/>
                  </a:rPr>
                  <a:t>Surface code cycle</a:t>
                </a:r>
              </a:p>
              <a:p>
                <a:pPr lvl="2"/>
                <a:r>
                  <a:rPr kumimoji="1" lang="en-US" altLang="ko-KR" sz="2000" dirty="0">
                    <a:sym typeface="Wingdings" pitchFamily="2" charset="2"/>
                  </a:rPr>
                  <a:t>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ko-KR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endParaRPr lang="ko-Kore-KR" altLang="en-US" sz="2000" dirty="0">
                  <a:solidFill>
                    <a:schemeClr val="tx1"/>
                  </a:solidFill>
                </a:endParaRPr>
              </a:p>
              <a:p>
                <a:pPr lvl="2"/>
                <a:endParaRPr kumimoji="1" lang="en-US" altLang="ko-KR" sz="2000" b="0" dirty="0">
                  <a:sym typeface="Wingdings" pitchFamily="2" charset="2"/>
                </a:endParaRPr>
              </a:p>
              <a:p>
                <a:pPr lvl="2"/>
                <a:endParaRPr kumimoji="1" lang="en-US" altLang="ko-KR" sz="2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0" y="1193608"/>
                <a:ext cx="11552953" cy="6267741"/>
              </a:xfrm>
              <a:prstGeom prst="rect">
                <a:avLst/>
              </a:prstGeom>
              <a:blipFill>
                <a:blip r:embed="rId2"/>
                <a:stretch>
                  <a:fillRect l="-440" t="-6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0608ED0-9C96-0802-5EC3-1BD6E5502CEC}"/>
              </a:ext>
            </a:extLst>
          </p:cNvPr>
          <p:cNvGrpSpPr/>
          <p:nvPr/>
        </p:nvGrpSpPr>
        <p:grpSpPr>
          <a:xfrm>
            <a:off x="9013571" y="4097676"/>
            <a:ext cx="3407029" cy="1879982"/>
            <a:chOff x="7662652" y="2861100"/>
            <a:chExt cx="4436215" cy="24478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7F7CDA1-9A14-36DB-2104-52D98DFE9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2652" y="2861100"/>
              <a:ext cx="4387317" cy="244788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52EA2E-5984-D2C5-69EC-84283197841B}"/>
                </a:ext>
              </a:extLst>
            </p:cNvPr>
            <p:cNvSpPr/>
            <p:nvPr/>
          </p:nvSpPr>
          <p:spPr>
            <a:xfrm>
              <a:off x="10210800" y="3242733"/>
              <a:ext cx="1888067" cy="1913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B8C16C6A-25C1-FAAA-13E3-42A7D372DEB2}"/>
              </a:ext>
            </a:extLst>
          </p:cNvPr>
          <p:cNvSpPr/>
          <p:nvPr/>
        </p:nvSpPr>
        <p:spPr>
          <a:xfrm>
            <a:off x="10844108" y="4351163"/>
            <a:ext cx="101050" cy="1373007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C709AE-CFCF-21AB-5C09-10EDCDCC6DE5}"/>
                  </a:ext>
                </a:extLst>
              </p:cNvPr>
              <p:cNvSpPr txBox="1"/>
              <p:nvPr/>
            </p:nvSpPr>
            <p:spPr>
              <a:xfrm>
                <a:off x="10970558" y="4853000"/>
                <a:ext cx="807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C709AE-CFCF-21AB-5C09-10EDCDCC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58" y="4853000"/>
                <a:ext cx="8075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2BFF4-DA20-873D-5107-071CD60723CA}"/>
                  </a:ext>
                </a:extLst>
              </p:cNvPr>
              <p:cNvSpPr txBox="1"/>
              <p:nvPr/>
            </p:nvSpPr>
            <p:spPr>
              <a:xfrm>
                <a:off x="9211039" y="6038438"/>
                <a:ext cx="2593402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# Can correct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ore-KR" dirty="0"/>
                  <a:t> errors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2BFF4-DA20-873D-5107-071CD6072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39" y="6038438"/>
                <a:ext cx="2593402" cy="504818"/>
              </a:xfrm>
              <a:prstGeom prst="rect">
                <a:avLst/>
              </a:prstGeom>
              <a:blipFill>
                <a:blip r:embed="rId5"/>
                <a:stretch>
                  <a:fillRect l="-1951" r="-976" b="-73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80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Physical cost of Grover: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Surface code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81720" y="1213118"/>
                <a:ext cx="11552953" cy="1545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ore-KR" sz="2000" dirty="0">
                    <a:solidFill>
                      <a:schemeClr val="tx1"/>
                    </a:solidFill>
                  </a:rPr>
                  <a:t>Surface code cycle</a:t>
                </a:r>
                <a:r>
                  <a:rPr lang="ko-Kore-KR" altLang="en-US" sz="2000" dirty="0">
                    <a:solidFill>
                      <a:schemeClr val="tx1"/>
                    </a:solidFill>
                  </a:rPr>
                  <a:t>에 대한 </a:t>
                </a:r>
                <a:r>
                  <a:rPr lang="en-US" altLang="ko-Kore-KR" sz="2000" dirty="0">
                    <a:solidFill>
                      <a:schemeClr val="tx1"/>
                    </a:solidFill>
                  </a:rPr>
                  <a:t>Physical </a:t>
                </a:r>
                <a:r>
                  <a:rPr lang="ko-Kore-KR" altLang="en-US" sz="2000" dirty="0">
                    <a:solidFill>
                      <a:schemeClr val="tx1"/>
                    </a:solidFill>
                  </a:rPr>
                  <a:t>비용 추정 </a:t>
                </a:r>
                <a:r>
                  <a:rPr lang="en-US" altLang="ko-KR" sz="2000" dirty="0"/>
                  <a:t>(Magic Distillation </a:t>
                </a:r>
                <a:r>
                  <a:rPr lang="ko-KR" altLang="en-US" sz="2000" dirty="0"/>
                  <a:t>포함 </a:t>
                </a:r>
                <a:r>
                  <a:rPr lang="en-US" altLang="ko-KR" sz="2000" dirty="0"/>
                  <a:t>X)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𝑡𝑜𝑡</m:t>
                        </m:r>
                      </m:sub>
                    </m:sSub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ko-KR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endParaRPr lang="ko-Kore-KR" altLang="en-US" sz="2000" dirty="0">
                  <a:solidFill>
                    <a:schemeClr val="tx1"/>
                  </a:solidFill>
                </a:endParaRPr>
              </a:p>
              <a:p>
                <a:pPr lvl="2"/>
                <a:endParaRPr kumimoji="1" lang="en-US" altLang="ko-KR" sz="2000" b="0" dirty="0">
                  <a:sym typeface="Wingdings" pitchFamily="2" charset="2"/>
                </a:endParaRPr>
              </a:p>
              <a:p>
                <a:pPr lvl="2"/>
                <a:endParaRPr kumimoji="1" lang="en-US" altLang="ko-KR" sz="2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" y="1213118"/>
                <a:ext cx="11552953" cy="1545744"/>
              </a:xfrm>
              <a:prstGeom prst="rect">
                <a:avLst/>
              </a:prstGeom>
              <a:blipFill>
                <a:blip r:embed="rId2"/>
                <a:stretch>
                  <a:fillRect l="-439" t="-32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04D5228-086A-24A6-04D9-CA7F34DA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1" y="2554608"/>
            <a:ext cx="5839519" cy="303098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01358A-833B-AA34-18FD-5CFA8AFB709D}"/>
              </a:ext>
            </a:extLst>
          </p:cNvPr>
          <p:cNvGrpSpPr/>
          <p:nvPr/>
        </p:nvGrpSpPr>
        <p:grpSpPr>
          <a:xfrm>
            <a:off x="6344480" y="1626823"/>
            <a:ext cx="5435600" cy="5231177"/>
            <a:chOff x="6096000" y="1694668"/>
            <a:chExt cx="5317121" cy="51171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D1E298-4165-4500-C08C-EC3552F9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170622"/>
              <a:ext cx="5308654" cy="230732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60BFF4-8629-20AC-996C-68D1F6FF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477942"/>
              <a:ext cx="5308654" cy="23338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8DA0D-43FC-FF9A-F516-E8605D51A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4467" y="1694668"/>
              <a:ext cx="5308654" cy="52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49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Physical cost of Grover: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Surface code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75C25-B203-23C6-EBF5-D6654B52F155}"/>
              </a:ext>
            </a:extLst>
          </p:cNvPr>
          <p:cNvSpPr txBox="1"/>
          <p:nvPr/>
        </p:nvSpPr>
        <p:spPr>
          <a:xfrm>
            <a:off x="81719" y="947257"/>
            <a:ext cx="115529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Magic state Distillation (15-to-1 protocol)</a:t>
            </a:r>
            <a:r>
              <a:rPr lang="ko-Kore-KR" altLang="en-US" sz="2000" dirty="0"/>
              <a:t>은 다음 두 가지 기법을 적용 및 비교</a:t>
            </a:r>
            <a:endParaRPr lang="en-US" altLang="ko-Kore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dirty="0" err="1">
                <a:effectLst/>
                <a:latin typeface="CMBX10"/>
              </a:rPr>
              <a:t>Bravyi-Kitaev</a:t>
            </a:r>
            <a:r>
              <a:rPr lang="ko-Kore-KR" altLang="en-US" dirty="0">
                <a:effectLst/>
                <a:latin typeface="CMBX10"/>
              </a:rPr>
              <a:t> </a:t>
            </a:r>
            <a:r>
              <a:rPr lang="en-US" altLang="ko-Kore-KR" dirty="0">
                <a:effectLst/>
                <a:latin typeface="CMBX10"/>
                <a:sym typeface="Wingdings" pitchFamily="2" charset="2"/>
              </a:rPr>
              <a:t></a:t>
            </a:r>
            <a:r>
              <a:rPr lang="ko-Kore-KR" altLang="en-US" dirty="0">
                <a:latin typeface="CMBX10"/>
              </a:rPr>
              <a:t> </a:t>
            </a:r>
            <a:r>
              <a:rPr lang="en-US" altLang="ko-Kore-KR" dirty="0">
                <a:latin typeface="CMBX10"/>
              </a:rPr>
              <a:t>Basic</a:t>
            </a:r>
            <a:endParaRPr lang="en-US" altLang="ko-KR" dirty="0">
              <a:latin typeface="CMBX1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dirty="0" err="1">
                <a:effectLst/>
                <a:latin typeface="CMBX10"/>
              </a:rPr>
              <a:t>Litinski</a:t>
            </a:r>
            <a:r>
              <a:rPr lang="en-US" altLang="ko-Kore-KR" dirty="0">
                <a:latin typeface="CMBX10"/>
              </a:rPr>
              <a:t> </a:t>
            </a:r>
            <a:r>
              <a:rPr lang="en-US" altLang="ko-KR" dirty="0">
                <a:latin typeface="CMBX10"/>
                <a:sym typeface="Wingdings" pitchFamily="2" charset="2"/>
              </a:rPr>
              <a:t></a:t>
            </a:r>
            <a:r>
              <a:rPr lang="en-US" altLang="ko-Kore-KR" dirty="0">
                <a:effectLst/>
                <a:latin typeface="CMBX10"/>
              </a:rPr>
              <a:t> Optimized </a:t>
            </a:r>
            <a:r>
              <a:rPr lang="en-US" altLang="ko-KR" dirty="0">
                <a:effectLst/>
                <a:latin typeface="CMBX10"/>
              </a:rPr>
              <a:t>(“</a:t>
            </a:r>
            <a:r>
              <a:rPr lang="en" altLang="ko-Kore-KR" sz="1800" dirty="0">
                <a:effectLst/>
                <a:latin typeface="CMR10"/>
              </a:rPr>
              <a:t>Magic state distillation: Not as costly as you think</a:t>
            </a:r>
            <a:r>
              <a:rPr lang="en-US" altLang="ko-KR" dirty="0">
                <a:effectLst/>
                <a:latin typeface="CMBX10"/>
              </a:rPr>
              <a:t>”, 2019)</a:t>
            </a:r>
            <a:endParaRPr lang="en-US" altLang="ko-Kore-KR" dirty="0">
              <a:effectLst/>
              <a:latin typeface="CMBX1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ko-Kore-KR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ym typeface="Wingdings" pitchFamily="2" charset="2"/>
              </a:rPr>
              <a:t>해당 기법 및 </a:t>
            </a:r>
            <a:r>
              <a:rPr kumimoji="1" lang="ko-KR" altLang="en-US" sz="2000" b="0" dirty="0">
                <a:sym typeface="Wingdings" pitchFamily="2" charset="2"/>
              </a:rPr>
              <a:t>파라미터에 대해 간단히</a:t>
            </a:r>
            <a:r>
              <a:rPr kumimoji="1" lang="ko-KR" altLang="en-US" sz="2000" dirty="0">
                <a:sym typeface="Wingdings" pitchFamily="2" charset="2"/>
              </a:rPr>
              <a:t>만</a:t>
            </a:r>
            <a:r>
              <a:rPr kumimoji="1" lang="ko-KR" altLang="en-US" sz="2000" b="0" dirty="0">
                <a:sym typeface="Wingdings" pitchFamily="2" charset="2"/>
              </a:rPr>
              <a:t> 설명 후</a:t>
            </a:r>
            <a:r>
              <a:rPr kumimoji="1" lang="en-US" altLang="ko-KR" sz="2000" b="0" dirty="0">
                <a:sym typeface="Wingdings" pitchFamily="2" charset="2"/>
              </a:rPr>
              <a:t>,</a:t>
            </a:r>
            <a:r>
              <a:rPr kumimoji="1" lang="ko-KR" altLang="en-US" sz="2000" b="0" dirty="0">
                <a:sym typeface="Wingdings" pitchFamily="2" charset="2"/>
              </a:rPr>
              <a:t> 비용을 추정한 표를 제공</a:t>
            </a:r>
            <a:endParaRPr kumimoji="1" lang="en-US" altLang="ko-KR" sz="2000" b="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ym typeface="Wingdings" pitchFamily="2" charset="2"/>
              </a:rPr>
              <a:t>최종 비용을 도출하기 위한 명확한 </a:t>
            </a:r>
            <a:r>
              <a:rPr kumimoji="1" lang="en-US" altLang="ko-KR" sz="2000" dirty="0">
                <a:sym typeface="Wingdings" pitchFamily="2" charset="2"/>
              </a:rPr>
              <a:t>formula</a:t>
            </a:r>
            <a:r>
              <a:rPr kumimoji="1" lang="ko-KR" altLang="en-US" sz="2000" dirty="0">
                <a:sym typeface="Wingdings" pitchFamily="2" charset="2"/>
              </a:rPr>
              <a:t>는 제시되어 있지 않음</a:t>
            </a:r>
            <a:endParaRPr kumimoji="1" lang="en-US" altLang="ko-KR" sz="20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10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sz="2000" dirty="0">
                <a:effectLst/>
                <a:latin typeface="CMBX10"/>
              </a:rPr>
              <a:t>최적화된 </a:t>
            </a:r>
            <a:r>
              <a:rPr lang="en" altLang="ko-Kore-KR" sz="2000" dirty="0" err="1">
                <a:effectLst/>
                <a:latin typeface="CMBX10"/>
              </a:rPr>
              <a:t>Litinski</a:t>
            </a:r>
            <a:r>
              <a:rPr lang="en" altLang="ko-Kore-KR" sz="2000" dirty="0">
                <a:effectLst/>
                <a:latin typeface="CMBX10"/>
              </a:rPr>
              <a:t> </a:t>
            </a:r>
            <a:r>
              <a:rPr lang="ko-Kore-KR" altLang="en-US" sz="2000" dirty="0">
                <a:effectLst/>
                <a:latin typeface="CMBX10"/>
              </a:rPr>
              <a:t>기법을 사용하면 </a:t>
            </a:r>
            <a:r>
              <a:rPr lang="en-US" altLang="ko-Kore-KR" sz="2000" dirty="0">
                <a:effectLst/>
                <a:latin typeface="CMBX10"/>
              </a:rPr>
              <a:t>2</a:t>
            </a:r>
            <a:r>
              <a:rPr lang="en-US" altLang="ko-KR" sz="2000" dirty="0">
                <a:effectLst/>
                <a:latin typeface="CMBX10"/>
              </a:rPr>
              <a:t>~3-bit </a:t>
            </a:r>
            <a:r>
              <a:rPr lang="ko-KR" altLang="en-US" sz="2000" dirty="0">
                <a:effectLst/>
                <a:latin typeface="CMBX10"/>
              </a:rPr>
              <a:t>오버헤드 </a:t>
            </a:r>
            <a:r>
              <a:rPr lang="ko-KR" altLang="en-US" sz="2000" dirty="0">
                <a:latin typeface="CMBX10"/>
              </a:rPr>
              <a:t>정도가 생김</a:t>
            </a:r>
            <a:endParaRPr kumimoji="1" lang="en-US" altLang="ko-KR" sz="20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0BADD0-4163-43DD-6398-6D7762FF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1" y="2657268"/>
            <a:ext cx="7772400" cy="5321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C6B20DE-072B-34B1-8249-823175A21950}"/>
              </a:ext>
            </a:extLst>
          </p:cNvPr>
          <p:cNvCxnSpPr>
            <a:cxnSpLocks/>
          </p:cNvCxnSpPr>
          <p:nvPr/>
        </p:nvCxnSpPr>
        <p:spPr>
          <a:xfrm>
            <a:off x="2196352" y="2923335"/>
            <a:ext cx="65621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718A87-DF64-A6DA-21C4-9CC3BC88B115}"/>
              </a:ext>
            </a:extLst>
          </p:cNvPr>
          <p:cNvSpPr/>
          <p:nvPr/>
        </p:nvSpPr>
        <p:spPr>
          <a:xfrm>
            <a:off x="2214282" y="2657268"/>
            <a:ext cx="6544235" cy="2660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89DF6-0CAD-A230-D576-68BB846D3C8B}"/>
              </a:ext>
            </a:extLst>
          </p:cNvPr>
          <p:cNvSpPr txBox="1"/>
          <p:nvPr/>
        </p:nvSpPr>
        <p:spPr>
          <a:xfrm>
            <a:off x="1460952" y="6254865"/>
            <a:ext cx="33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Magic state distillation </a:t>
            </a:r>
            <a:r>
              <a:rPr kumimoji="1" lang="ko-Kore-KR" altLang="en-US" dirty="0"/>
              <a:t>포함 </a:t>
            </a:r>
            <a:r>
              <a:rPr kumimoji="1" lang="en-US" altLang="ko-Kore-KR" dirty="0"/>
              <a:t>X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7104-7F74-597C-C63C-A4BFB1F9D55E}"/>
              </a:ext>
            </a:extLst>
          </p:cNvPr>
          <p:cNvSpPr txBox="1"/>
          <p:nvPr/>
        </p:nvSpPr>
        <p:spPr>
          <a:xfrm>
            <a:off x="7363987" y="6277322"/>
            <a:ext cx="335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 Magic state distillation </a:t>
            </a:r>
            <a:r>
              <a:rPr kumimoji="1" lang="ko-Kore-KR" altLang="en-US" dirty="0"/>
              <a:t>포함 </a:t>
            </a:r>
            <a:r>
              <a:rPr kumimoji="1" lang="en-US" altLang="ko-Kore-KR" dirty="0"/>
              <a:t>O 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26BDC0-8571-6E89-9F92-A34AD4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77" y="3666560"/>
            <a:ext cx="4558187" cy="26634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F4A324-34A4-AE01-51CC-1CF148E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26" y="3687944"/>
            <a:ext cx="5014006" cy="262071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EB214A-78D7-7C4F-9A59-353CC4BD17E6}"/>
              </a:ext>
            </a:extLst>
          </p:cNvPr>
          <p:cNvSpPr/>
          <p:nvPr/>
        </p:nvSpPr>
        <p:spPr>
          <a:xfrm>
            <a:off x="4782439" y="4154971"/>
            <a:ext cx="586772" cy="1704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182064-C64A-C730-BA1C-3D71857C4C04}"/>
              </a:ext>
            </a:extLst>
          </p:cNvPr>
          <p:cNvSpPr/>
          <p:nvPr/>
        </p:nvSpPr>
        <p:spPr>
          <a:xfrm>
            <a:off x="10306748" y="4293332"/>
            <a:ext cx="419900" cy="15847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번개[L] 22">
            <a:extLst>
              <a:ext uri="{FF2B5EF4-FFF2-40B4-BE49-F238E27FC236}">
                <a16:creationId xmlns:a16="http://schemas.microsoft.com/office/drawing/2014/main" id="{EBD74A7F-6BA1-1F8E-E5F4-20A8B11C0CD3}"/>
              </a:ext>
            </a:extLst>
          </p:cNvPr>
          <p:cNvSpPr/>
          <p:nvPr/>
        </p:nvSpPr>
        <p:spPr>
          <a:xfrm>
            <a:off x="10082630" y="4207251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번개[L] 23">
            <a:extLst>
              <a:ext uri="{FF2B5EF4-FFF2-40B4-BE49-F238E27FC236}">
                <a16:creationId xmlns:a16="http://schemas.microsoft.com/office/drawing/2014/main" id="{FB4E6EBF-7E23-8941-BCD2-801A9DA972C0}"/>
              </a:ext>
            </a:extLst>
          </p:cNvPr>
          <p:cNvSpPr/>
          <p:nvPr/>
        </p:nvSpPr>
        <p:spPr>
          <a:xfrm>
            <a:off x="10096253" y="4611870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526D50B9-9B8E-8D55-8032-887DDBF21BFE}"/>
              </a:ext>
            </a:extLst>
          </p:cNvPr>
          <p:cNvSpPr/>
          <p:nvPr/>
        </p:nvSpPr>
        <p:spPr>
          <a:xfrm>
            <a:off x="5883751" y="4982577"/>
            <a:ext cx="597559" cy="2366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A443AF-3EFA-1503-5739-A63A4CD8929E}"/>
                  </a:ext>
                </a:extLst>
              </p:cNvPr>
              <p:cNvSpPr txBox="1"/>
              <p:nvPr/>
            </p:nvSpPr>
            <p:spPr>
              <a:xfrm>
                <a:off x="10176759" y="2844846"/>
                <a:ext cx="1947906" cy="6726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𝑀𝐴𝑋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 </m:t>
                      </m:r>
                      <m:sSup>
                        <m:sSupPr>
                          <m:ctrlP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sSup>
                        <m:sSupPr>
                          <m:ctrlP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1" lang="en-US" altLang="ko-Kore-KR" dirty="0"/>
              </a:p>
              <a:p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𝑝h𝑦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: </m:t>
                    </m:r>
                    <m:sSup>
                      <m:sSup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A443AF-3EFA-1503-5739-A63A4CD89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759" y="2844846"/>
                <a:ext cx="1947906" cy="672620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번개[L] 26">
            <a:extLst>
              <a:ext uri="{FF2B5EF4-FFF2-40B4-BE49-F238E27FC236}">
                <a16:creationId xmlns:a16="http://schemas.microsoft.com/office/drawing/2014/main" id="{504D7853-A896-FFD0-EDE2-812710CDF7C9}"/>
              </a:ext>
            </a:extLst>
          </p:cNvPr>
          <p:cNvSpPr/>
          <p:nvPr/>
        </p:nvSpPr>
        <p:spPr>
          <a:xfrm>
            <a:off x="10041167" y="2729356"/>
            <a:ext cx="271183" cy="250402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FD357-E9E6-338E-D0A7-DF182D5B1893}"/>
              </a:ext>
            </a:extLst>
          </p:cNvPr>
          <p:cNvSpPr txBox="1"/>
          <p:nvPr/>
        </p:nvSpPr>
        <p:spPr>
          <a:xfrm>
            <a:off x="-4857" y="65438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>
                <a:effectLst/>
                <a:latin typeface="CMR10"/>
              </a:rPr>
              <a:t>S. </a:t>
            </a:r>
            <a:r>
              <a:rPr lang="en" altLang="ko-Kore-KR" sz="800" dirty="0" err="1">
                <a:effectLst/>
                <a:latin typeface="CMR10"/>
              </a:rPr>
              <a:t>Bravyi</a:t>
            </a:r>
            <a:r>
              <a:rPr lang="en" altLang="ko-Kore-KR" sz="800" dirty="0">
                <a:effectLst/>
                <a:latin typeface="CMR10"/>
              </a:rPr>
              <a:t> and A. </a:t>
            </a:r>
            <a:r>
              <a:rPr lang="en" altLang="ko-Kore-KR" sz="800" dirty="0" err="1">
                <a:effectLst/>
                <a:latin typeface="CMR10"/>
              </a:rPr>
              <a:t>Kitaev</a:t>
            </a:r>
            <a:r>
              <a:rPr lang="en" altLang="ko-Kore-KR" sz="800" dirty="0">
                <a:effectLst/>
                <a:latin typeface="CMR10"/>
              </a:rPr>
              <a:t>. “Universal quantum computation with ideal </a:t>
            </a:r>
            <a:r>
              <a:rPr lang="en" altLang="ko-Kore-KR" sz="800" dirty="0" err="1">
                <a:effectLst/>
                <a:latin typeface="CMR10"/>
              </a:rPr>
              <a:t>Cliford</a:t>
            </a:r>
            <a:r>
              <a:rPr lang="en" altLang="ko-Kore-KR" sz="800" dirty="0">
                <a:effectLst/>
                <a:latin typeface="CMR10"/>
              </a:rPr>
              <a:t> gates and noisy ancillas”. In: </a:t>
            </a:r>
            <a:r>
              <a:rPr lang="en" altLang="ko-Kore-KR" sz="800" dirty="0">
                <a:effectLst/>
                <a:latin typeface="CMTI10"/>
              </a:rPr>
              <a:t>Physical Review A </a:t>
            </a:r>
            <a:r>
              <a:rPr lang="en" altLang="ko-Kore-KR" sz="800" dirty="0">
                <a:effectLst/>
                <a:latin typeface="CMR10"/>
              </a:rPr>
              <a:t>71.2 (Feb. 2005). </a:t>
            </a:r>
          </a:p>
          <a:p>
            <a:r>
              <a:rPr lang="en" altLang="ko-Kore-KR" sz="800" dirty="0">
                <a:effectLst/>
                <a:latin typeface="CMR10"/>
              </a:rPr>
              <a:t>D. </a:t>
            </a:r>
            <a:r>
              <a:rPr lang="en" altLang="ko-Kore-KR" sz="800" dirty="0" err="1">
                <a:effectLst/>
                <a:latin typeface="CMR10"/>
              </a:rPr>
              <a:t>Litinski</a:t>
            </a:r>
            <a:r>
              <a:rPr lang="en" altLang="ko-Kore-KR" sz="800" dirty="0">
                <a:effectLst/>
                <a:latin typeface="CMR10"/>
              </a:rPr>
              <a:t>. “Magic state distillation: Not as costly as you think”. In: </a:t>
            </a:r>
            <a:r>
              <a:rPr lang="en" altLang="ko-Kore-KR" sz="800" dirty="0">
                <a:effectLst/>
                <a:latin typeface="CMTI10"/>
              </a:rPr>
              <a:t>Quantum </a:t>
            </a:r>
            <a:r>
              <a:rPr lang="en" altLang="ko-Kore-KR" sz="800" dirty="0">
                <a:effectLst/>
                <a:latin typeface="CMR10"/>
              </a:rPr>
              <a:t>3 (Dec. 2019), p. 205. </a:t>
            </a:r>
            <a:endParaRPr lang="en" altLang="ko-Kore-KR" sz="800" dirty="0">
              <a:effectLst/>
            </a:endParaRPr>
          </a:p>
          <a:p>
            <a:pPr>
              <a:buFont typeface="+mj-lt"/>
              <a:buAutoNum type="arabicPeriod"/>
            </a:pPr>
            <a:endParaRPr lang="en" altLang="ko-Kore-KR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792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Physical cost of Grover: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Surface code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75C25-B203-23C6-EBF5-D6654B52F155}"/>
              </a:ext>
            </a:extLst>
          </p:cNvPr>
          <p:cNvSpPr txBox="1"/>
          <p:nvPr/>
        </p:nvSpPr>
        <p:spPr>
          <a:xfrm>
            <a:off x="81720" y="1499989"/>
            <a:ext cx="11552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kumimoji="1" lang="en-US" altLang="ko-KR" sz="2000" b="0" dirty="0">
              <a:sym typeface="Wingdings" pitchFamily="2" charset="2"/>
            </a:endParaRPr>
          </a:p>
          <a:p>
            <a:pPr lvl="2"/>
            <a:endParaRPr kumimoji="1" lang="en-US" altLang="ko-KR" sz="20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A0E6AD-56F4-B8A8-0586-C6211EB4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7" y="2469013"/>
            <a:ext cx="5839519" cy="2592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316BE-0011-7D17-CE50-F838D44D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07" y="2473121"/>
            <a:ext cx="5839519" cy="25888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80D036-FC8B-8C9A-05C4-4EFE01F9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8" y="1571332"/>
            <a:ext cx="5913303" cy="93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D4E6D-69E9-0466-92D5-C0461C08A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14" y="1566086"/>
            <a:ext cx="5913303" cy="930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6F6AE-F714-8E47-37EE-BCC22414C004}"/>
              </a:ext>
            </a:extLst>
          </p:cNvPr>
          <p:cNvSpPr txBox="1"/>
          <p:nvPr/>
        </p:nvSpPr>
        <p:spPr>
          <a:xfrm>
            <a:off x="1047637" y="5217459"/>
            <a:ext cx="411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 </a:t>
            </a:r>
            <a:r>
              <a:rPr kumimoji="1" lang="en-US" altLang="ko-Kore-KR" dirty="0"/>
              <a:t>Magic state distillation </a:t>
            </a:r>
            <a:r>
              <a:rPr kumimoji="1" lang="ko-Kore-KR" altLang="en-US" dirty="0"/>
              <a:t>포함</a:t>
            </a:r>
            <a:r>
              <a:rPr kumimoji="1" lang="en-US" altLang="ko-Kore-KR" dirty="0"/>
              <a:t>, AES-192 &gt;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763FE-125B-BD2B-ADBB-C0231892AA35}"/>
              </a:ext>
            </a:extLst>
          </p:cNvPr>
          <p:cNvSpPr txBox="1"/>
          <p:nvPr/>
        </p:nvSpPr>
        <p:spPr>
          <a:xfrm>
            <a:off x="7242249" y="5217459"/>
            <a:ext cx="402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 </a:t>
            </a:r>
            <a:r>
              <a:rPr kumimoji="1" lang="en-US" altLang="ko-Kore-KR" dirty="0"/>
              <a:t>Magic state distillation </a:t>
            </a:r>
            <a:r>
              <a:rPr kumimoji="1" lang="ko-Kore-KR" altLang="en-US" dirty="0"/>
              <a:t>포함</a:t>
            </a:r>
            <a:r>
              <a:rPr kumimoji="1" lang="en-US" altLang="ko-Kore-KR" dirty="0"/>
              <a:t>, AES-256 &gt;</a:t>
            </a:r>
            <a:endParaRPr kumimoji="1" lang="ko-Kore-KR" altLang="en-US" dirty="0"/>
          </a:p>
        </p:txBody>
      </p:sp>
      <p:sp>
        <p:nvSpPr>
          <p:cNvPr id="16" name="번개[L] 15">
            <a:extLst>
              <a:ext uri="{FF2B5EF4-FFF2-40B4-BE49-F238E27FC236}">
                <a16:creationId xmlns:a16="http://schemas.microsoft.com/office/drawing/2014/main" id="{A7A3BB7A-D9A4-2824-CDAC-DF65E0DB99B3}"/>
              </a:ext>
            </a:extLst>
          </p:cNvPr>
          <p:cNvSpPr/>
          <p:nvPr/>
        </p:nvSpPr>
        <p:spPr>
          <a:xfrm>
            <a:off x="4560372" y="2366578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번개[L] 16">
            <a:extLst>
              <a:ext uri="{FF2B5EF4-FFF2-40B4-BE49-F238E27FC236}">
                <a16:creationId xmlns:a16="http://schemas.microsoft.com/office/drawing/2014/main" id="{C0D60DB5-236B-912C-98B1-D4C7A8A697B1}"/>
              </a:ext>
            </a:extLst>
          </p:cNvPr>
          <p:cNvSpPr/>
          <p:nvPr/>
        </p:nvSpPr>
        <p:spPr>
          <a:xfrm>
            <a:off x="4560372" y="2913425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번개[L] 17">
            <a:extLst>
              <a:ext uri="{FF2B5EF4-FFF2-40B4-BE49-F238E27FC236}">
                <a16:creationId xmlns:a16="http://schemas.microsoft.com/office/drawing/2014/main" id="{4A7E4C34-588A-C231-9DE3-303ED3CC9119}"/>
              </a:ext>
            </a:extLst>
          </p:cNvPr>
          <p:cNvSpPr/>
          <p:nvPr/>
        </p:nvSpPr>
        <p:spPr>
          <a:xfrm>
            <a:off x="10539830" y="2393461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번개[L] 18">
            <a:extLst>
              <a:ext uri="{FF2B5EF4-FFF2-40B4-BE49-F238E27FC236}">
                <a16:creationId xmlns:a16="http://schemas.microsoft.com/office/drawing/2014/main" id="{9719BE73-3CA7-1326-3973-94F29B72C31F}"/>
              </a:ext>
            </a:extLst>
          </p:cNvPr>
          <p:cNvSpPr/>
          <p:nvPr/>
        </p:nvSpPr>
        <p:spPr>
          <a:xfrm>
            <a:off x="10539830" y="2891392"/>
            <a:ext cx="224118" cy="206944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9A68F-9A1B-3DCB-ECEA-B6D741B39C41}"/>
                  </a:ext>
                </a:extLst>
              </p:cNvPr>
              <p:cNvSpPr txBox="1"/>
              <p:nvPr/>
            </p:nvSpPr>
            <p:spPr>
              <a:xfrm>
                <a:off x="5059293" y="5742258"/>
                <a:ext cx="1947906" cy="6726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𝑀𝐴𝑋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 </m:t>
                      </m:r>
                      <m:sSup>
                        <m:sSupPr>
                          <m:ctrlP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𝑜𝑟</m:t>
                      </m:r>
                      <m:sSup>
                        <m:sSupPr>
                          <m:ctrlP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1" lang="en-US" altLang="ko-Kore-KR" dirty="0"/>
              </a:p>
              <a:p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𝑝h𝑦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: </m:t>
                    </m:r>
                    <m:sSup>
                      <m:sSup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9A68F-9A1B-3DCB-ECEA-B6D741B39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93" y="5742258"/>
                <a:ext cx="1947906" cy="672620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번개[L] 20">
            <a:extLst>
              <a:ext uri="{FF2B5EF4-FFF2-40B4-BE49-F238E27FC236}">
                <a16:creationId xmlns:a16="http://schemas.microsoft.com/office/drawing/2014/main" id="{F843D05E-7810-7A66-541B-F9AFC6A212D7}"/>
              </a:ext>
            </a:extLst>
          </p:cNvPr>
          <p:cNvSpPr/>
          <p:nvPr/>
        </p:nvSpPr>
        <p:spPr>
          <a:xfrm>
            <a:off x="4923701" y="5626768"/>
            <a:ext cx="271183" cy="250402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50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EA378-1C94-F0EF-D2E3-281C7EA1E18B}"/>
              </a:ext>
            </a:extLst>
          </p:cNvPr>
          <p:cNvSpPr txBox="1"/>
          <p:nvPr/>
        </p:nvSpPr>
        <p:spPr>
          <a:xfrm>
            <a:off x="3851276" y="2740385"/>
            <a:ext cx="10065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ea typeface="Pretendard" panose="02000503000000020004" pitchFamily="2" charset="-127"/>
                <a:cs typeface="Pretendard" panose="02000503000000020004" pitchFamily="2" charset="-127"/>
              </a:rPr>
              <a:t>Practical Cost of Grover for </a:t>
            </a:r>
          </a:p>
          <a:p>
            <a:pPr algn="ctr"/>
            <a:r>
              <a:rPr kumimoji="1" lang="en-US" altLang="ko-KR" sz="4000" dirty="0">
                <a:ea typeface="Pretendard" panose="02000503000000020004" pitchFamily="2" charset="-127"/>
                <a:cs typeface="Pretendard" panose="02000503000000020004" pitchFamily="2" charset="-127"/>
              </a:rPr>
              <a:t>AES Key Recovery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6DF7B-5A1A-DE08-C4F3-F0D420C9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32" y="217210"/>
            <a:ext cx="5106544" cy="6513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272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Physical cost of Grover: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Final costs (near-term)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81720" y="1042786"/>
                <a:ext cx="11552953" cy="633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100" b="0" dirty="0">
                    <a:sym typeface="Wingdings" pitchFamily="2" charset="2"/>
                  </a:rPr>
                  <a:t>AES</a:t>
                </a:r>
                <a:r>
                  <a:rPr kumimoji="1" lang="ko-Kore-KR" altLang="en-US" sz="2100" b="0" dirty="0">
                    <a:sym typeface="Wingdings" pitchFamily="2" charset="2"/>
                  </a:rPr>
                  <a:t>에 대한 </a:t>
                </a:r>
                <a:r>
                  <a:rPr kumimoji="1" lang="ko-Kore-KR" altLang="en-US" sz="2100" dirty="0">
                    <a:sym typeface="Wingdings" pitchFamily="2" charset="2"/>
                  </a:rPr>
                  <a:t>최종 </a:t>
                </a:r>
                <a:r>
                  <a:rPr kumimoji="1" lang="en-US" altLang="ko-Kore-KR" sz="2100" dirty="0">
                    <a:sym typeface="Wingdings" pitchFamily="2" charset="2"/>
                  </a:rPr>
                  <a:t>qubit-cycle </a:t>
                </a:r>
                <a:r>
                  <a:rPr kumimoji="1" lang="en-US" altLang="ko-KR" sz="2100" dirty="0">
                    <a:sym typeface="Wingdings" pitchFamily="2" charset="2"/>
                  </a:rPr>
                  <a:t>(Width-Depth) Physical </a:t>
                </a:r>
                <a:r>
                  <a:rPr kumimoji="1" lang="ko-Kore-KR" altLang="en-US" sz="2100" dirty="0">
                    <a:sym typeface="Wingdings" pitchFamily="2" charset="2"/>
                  </a:rPr>
                  <a:t>비용 분석</a:t>
                </a:r>
                <a:r>
                  <a:rPr kumimoji="1" lang="en-US" altLang="ko-Kore-KR" sz="2100" dirty="0">
                    <a:sym typeface="Wingdings" pitchFamily="2" charset="2"/>
                  </a:rPr>
                  <a:t> (near-term)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100" dirty="0">
                    <a:sym typeface="Wingdings" pitchFamily="2" charset="2"/>
                  </a:rPr>
                  <a:t>Classical </a:t>
                </a:r>
                <a:r>
                  <a:rPr kumimoji="1" lang="ko-Kore-KR" altLang="en-US" sz="2100" dirty="0">
                    <a:sym typeface="Wingdings" pitchFamily="2" charset="2"/>
                  </a:rPr>
                  <a:t>보안 레벨 </a:t>
                </a:r>
                <a:r>
                  <a:rPr kumimoji="1" lang="en-US" altLang="ko-Kore-KR" sz="21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1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ore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128</m:t>
                        </m:r>
                      </m:sup>
                    </m:sSup>
                    <m:r>
                      <a:rPr kumimoji="1" lang="en-US" altLang="ko-Kore-KR" sz="21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p>
                      <m:sSupPr>
                        <m:ctrlPr>
                          <a:rPr kumimoji="1" lang="en-US" altLang="ko-Kore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ore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  <m:r>
                          <a:rPr kumimoji="1" lang="en-US" altLang="ko-Kore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92</m:t>
                        </m:r>
                      </m:sup>
                    </m:sSup>
                    <m:r>
                      <a:rPr kumimoji="1" lang="en-US" altLang="ko-Kore-KR" sz="2100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kumimoji="1" lang="en-US" altLang="ko-Kore-KR" sz="2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ore-KR" sz="21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256</m:t>
                        </m:r>
                      </m:sup>
                    </m:sSup>
                  </m:oMath>
                </a14:m>
                <a:r>
                  <a:rPr kumimoji="1" lang="en-US" altLang="ko-KR" sz="2100" dirty="0">
                    <a:sym typeface="Wingdings" pitchFamily="2" charset="2"/>
                  </a:rPr>
                  <a:t>)</a:t>
                </a:r>
                <a:r>
                  <a:rPr kumimoji="1" lang="ko-Kore-KR" altLang="en-US" sz="2100" dirty="0">
                    <a:sym typeface="Wingdings" pitchFamily="2" charset="2"/>
                  </a:rPr>
                  <a:t>과 유사</a:t>
                </a:r>
                <a:endParaRPr kumimoji="1" lang="en-US" altLang="ko-Kore-KR" sz="21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1000" dirty="0"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Considerations (	        )</a:t>
                </a:r>
                <a:endParaRPr kumimoji="1" lang="en-US" altLang="ko-KR" sz="2000" b="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AES </a:t>
                </a:r>
                <a:r>
                  <a:rPr kumimoji="1" lang="ko-KR" altLang="en-US" sz="2000" b="0" dirty="0">
                    <a:sym typeface="Wingdings" pitchFamily="2" charset="2"/>
                  </a:rPr>
                  <a:t>양자 회로 </a:t>
                </a:r>
                <a:r>
                  <a:rPr kumimoji="1" lang="en-US" altLang="ko-KR" sz="2000" b="0" dirty="0">
                    <a:sym typeface="Wingdings" pitchFamily="2" charset="2"/>
                  </a:rPr>
                  <a:t>(</a:t>
                </a:r>
                <a:r>
                  <a:rPr kumimoji="1" lang="ko-KR" altLang="en-US" sz="2000" b="0" dirty="0">
                    <a:sym typeface="Wingdings" pitchFamily="2" charset="2"/>
                  </a:rPr>
                  <a:t>한성대</a:t>
                </a:r>
                <a:r>
                  <a:rPr kumimoji="1" lang="en-US" altLang="ko-KR" sz="2000" b="0" dirty="0">
                    <a:sym typeface="Wingdings" pitchFamily="2" charset="2"/>
                  </a:rPr>
                  <a:t>) 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  <m:sup>
                        <m:r>
                          <a:rPr kumimoji="1"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𝐴𝐸𝑆</m:t>
                        </m:r>
                      </m:sub>
                    </m:sSub>
                  </m:oMath>
                </a14:m>
                <a:r>
                  <a:rPr kumimoji="1" lang="ko-KR" altLang="en-US" sz="2000" b="0" dirty="0">
                    <a:solidFill>
                      <a:schemeClr val="tx1"/>
                    </a:solidFill>
                    <a:sym typeface="Wingdings" pitchFamily="2" charset="2"/>
                  </a:rPr>
                  <a:t> 최적화</a:t>
                </a:r>
                <a:endParaRPr kumimoji="1" lang="en-US" altLang="ko-KR" sz="20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MAXDEPTH </a:t>
                </a:r>
                <a:r>
                  <a:rPr kumimoji="1" lang="ko-KR" altLang="en-US" sz="2000" b="0" dirty="0">
                    <a:sym typeface="Wingdings" pitchFamily="2" charset="2"/>
                  </a:rPr>
                  <a:t>제한</a:t>
                </a:r>
                <a:r>
                  <a:rPr kumimoji="1" lang="en-US" altLang="ko-KR" sz="2000" b="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40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sup>
                    </m:sSup>
                  </m:oMath>
                </a14:m>
                <a:r>
                  <a:rPr kumimoji="1" lang="en-US" altLang="ko-KR" sz="2000" b="0" dirty="0">
                    <a:sym typeface="Wingdings" pitchFamily="2" charset="2"/>
                  </a:rPr>
                  <a:t> 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Grover </a:t>
                </a:r>
                <a:r>
                  <a:rPr kumimoji="1" lang="ko-KR" altLang="en-US" sz="2000" b="0" dirty="0">
                    <a:sym typeface="Wingdings" pitchFamily="2" charset="2"/>
                  </a:rPr>
                  <a:t>병렬화</a:t>
                </a:r>
                <a:r>
                  <a:rPr kumimoji="1" lang="en-US" altLang="ko-KR" sz="2000" b="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20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0" dirty="0">
                    <a:sym typeface="Wingdings" pitchFamily="2" charset="2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Solution Uniqueness  </a:t>
                </a:r>
                <a:r>
                  <a:rPr kumimoji="1" lang="ko-KR" altLang="en-US" sz="2000" b="0" dirty="0">
                    <a:sym typeface="Wingdings" pitchFamily="2" charset="2"/>
                  </a:rPr>
                  <a:t>병렬화로 극복</a:t>
                </a:r>
                <a:endParaRPr kumimoji="1" lang="en-US" altLang="ko-KR" sz="2000" b="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000" dirty="0">
                    <a:sym typeface="Wingdings" pitchFamily="2" charset="2"/>
                  </a:rPr>
                  <a:t>오류수정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Cycle time: 200ns, </a:t>
                </a:r>
                <a:r>
                  <a:rPr kumimoji="1" lang="ko-KR" altLang="en-US" sz="2000" dirty="0" err="1">
                    <a:sym typeface="Wingdings" pitchFamily="2" charset="2"/>
                  </a:rPr>
                  <a:t>오류율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000" b="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𝑝h𝑦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: </m:t>
                    </m:r>
                    <m:sSup>
                      <m:sSupPr>
                        <m:ctrlPr>
                          <a:rPr kumimoji="1" lang="en-US" altLang="ko-Kore-K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kumimoji="1" lang="en-US" altLang="ko-Kore-KR" sz="2000" dirty="0"/>
                  <a:t>, Grover </a:t>
                </a:r>
                <a:r>
                  <a:rPr kumimoji="1" lang="ko-Kore-KR" altLang="en-US" sz="2000" dirty="0"/>
                  <a:t>성공률</a:t>
                </a:r>
                <a:r>
                  <a:rPr kumimoji="1" lang="en-US" altLang="ko-Kore-KR" sz="2000" dirty="0"/>
                  <a:t> </a:t>
                </a:r>
                <a:r>
                  <a:rPr kumimoji="1" lang="en-US" altLang="ko-KR" sz="2000" dirty="0"/>
                  <a:t>50% </a:t>
                </a:r>
                <a:r>
                  <a:rPr kumimoji="1" lang="ko-KR" altLang="en-US" sz="2000" dirty="0"/>
                  <a:t>이상</a:t>
                </a:r>
                <a:endParaRPr kumimoji="1" lang="ko-Kore-KR" altLang="en-US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1000" dirty="0">
                  <a:sym typeface="Wingdings" pitchFamily="2" charset="2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Surface code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ko-KR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1"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  <m:sup>
                            <m:r>
                              <a:rPr kumimoji="1" lang="en-US" altLang="ko-KR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𝐴𝐸𝑆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𝑀𝐴𝑋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), Magic state distillation (</a:t>
                </a:r>
                <a:r>
                  <a:rPr lang="en" altLang="ko-Kore-KR" sz="2000" dirty="0" err="1">
                    <a:latin typeface="CMBX10"/>
                  </a:rPr>
                  <a:t>Litinski</a:t>
                </a:r>
                <a:r>
                  <a:rPr lang="en" altLang="ko-Kore-KR" sz="2000" dirty="0">
                    <a:latin typeface="CMBX10"/>
                  </a:rPr>
                  <a:t>, 2~3-bit </a:t>
                </a:r>
                <a:r>
                  <a:rPr lang="ko-Kore-KR" altLang="en-US" sz="2000" dirty="0">
                    <a:latin typeface="CMBX10"/>
                  </a:rPr>
                  <a:t>오버헤드</a:t>
                </a:r>
                <a:r>
                  <a:rPr kumimoji="1" lang="en-US" altLang="ko-KR" sz="2000" dirty="0">
                    <a:sym typeface="Wingdings" pitchFamily="2" charset="2"/>
                  </a:rPr>
                  <a:t>)</a:t>
                </a:r>
                <a:endParaRPr kumimoji="1" lang="en-US" altLang="ko-KR" sz="2000" b="0" dirty="0">
                  <a:sym typeface="Wingdings" pitchFamily="2" charset="2"/>
                </a:endParaRPr>
              </a:p>
              <a:p>
                <a:pPr lvl="2"/>
                <a:endParaRPr kumimoji="1" lang="en-US" altLang="ko-KR" sz="2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" y="1042786"/>
                <a:ext cx="11552953" cy="6333400"/>
              </a:xfrm>
              <a:prstGeom prst="rect">
                <a:avLst/>
              </a:prstGeom>
              <a:blipFill>
                <a:blip r:embed="rId2"/>
                <a:stretch>
                  <a:fillRect l="-549" t="-8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D457984-3CEB-6419-E433-03594631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18" y="1902780"/>
            <a:ext cx="6423471" cy="1448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0AE3E-BA7A-290D-F4DA-A635537BF5AF}"/>
              </a:ext>
            </a:extLst>
          </p:cNvPr>
          <p:cNvSpPr txBox="1"/>
          <p:nvPr/>
        </p:nvSpPr>
        <p:spPr>
          <a:xfrm>
            <a:off x="3737309" y="3295675"/>
            <a:ext cx="5038016" cy="440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MR10"/>
              </a:rPr>
              <a:t>&lt; Summary of near-term scaled cycle costs &gt;</a:t>
            </a:r>
            <a:endParaRPr lang="en" altLang="ko-Kore-K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번개[L] 2">
            <a:extLst>
              <a:ext uri="{FF2B5EF4-FFF2-40B4-BE49-F238E27FC236}">
                <a16:creationId xmlns:a16="http://schemas.microsoft.com/office/drawing/2014/main" id="{22D03DDE-C2A1-90D2-BB94-EBBED9D02D7F}"/>
              </a:ext>
            </a:extLst>
          </p:cNvPr>
          <p:cNvSpPr/>
          <p:nvPr/>
        </p:nvSpPr>
        <p:spPr>
          <a:xfrm>
            <a:off x="1246762" y="5804665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번개[L] 7">
            <a:extLst>
              <a:ext uri="{FF2B5EF4-FFF2-40B4-BE49-F238E27FC236}">
                <a16:creationId xmlns:a16="http://schemas.microsoft.com/office/drawing/2014/main" id="{18006714-2F7A-847B-8709-A80899CE40F6}"/>
              </a:ext>
            </a:extLst>
          </p:cNvPr>
          <p:cNvSpPr/>
          <p:nvPr/>
        </p:nvSpPr>
        <p:spPr>
          <a:xfrm>
            <a:off x="3210032" y="5762478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번개[L] 8">
            <a:extLst>
              <a:ext uri="{FF2B5EF4-FFF2-40B4-BE49-F238E27FC236}">
                <a16:creationId xmlns:a16="http://schemas.microsoft.com/office/drawing/2014/main" id="{B8842689-65D8-5198-8C4F-E9B702878B27}"/>
              </a:ext>
            </a:extLst>
          </p:cNvPr>
          <p:cNvSpPr/>
          <p:nvPr/>
        </p:nvSpPr>
        <p:spPr>
          <a:xfrm>
            <a:off x="1246762" y="6306785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번개[L] 9">
            <a:extLst>
              <a:ext uri="{FF2B5EF4-FFF2-40B4-BE49-F238E27FC236}">
                <a16:creationId xmlns:a16="http://schemas.microsoft.com/office/drawing/2014/main" id="{DBB16F9B-5CBB-5446-FCC3-0AD095170E0C}"/>
              </a:ext>
            </a:extLst>
          </p:cNvPr>
          <p:cNvSpPr/>
          <p:nvPr/>
        </p:nvSpPr>
        <p:spPr>
          <a:xfrm>
            <a:off x="5074691" y="6264598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번개[L] 10">
            <a:extLst>
              <a:ext uri="{FF2B5EF4-FFF2-40B4-BE49-F238E27FC236}">
                <a16:creationId xmlns:a16="http://schemas.microsoft.com/office/drawing/2014/main" id="{D12EE26D-634D-06AA-8A19-7D4ED9B81595}"/>
              </a:ext>
            </a:extLst>
          </p:cNvPr>
          <p:cNvSpPr/>
          <p:nvPr/>
        </p:nvSpPr>
        <p:spPr>
          <a:xfrm>
            <a:off x="2206398" y="3801829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360CE-189D-7CD6-AE2E-7B9707F09BD5}"/>
              </a:ext>
            </a:extLst>
          </p:cNvPr>
          <p:cNvSpPr txBox="1"/>
          <p:nvPr/>
        </p:nvSpPr>
        <p:spPr>
          <a:xfrm>
            <a:off x="2337535" y="371735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Speed-up</a:t>
            </a:r>
            <a:endParaRPr kumimoji="1" lang="ko-Kore-KR" altLang="en-US" dirty="0"/>
          </a:p>
        </p:txBody>
      </p:sp>
      <p:sp>
        <p:nvSpPr>
          <p:cNvPr id="15" name="번개[L] 14">
            <a:extLst>
              <a:ext uri="{FF2B5EF4-FFF2-40B4-BE49-F238E27FC236}">
                <a16:creationId xmlns:a16="http://schemas.microsoft.com/office/drawing/2014/main" id="{CAE34DB8-027A-69E7-EE04-5CE7788AB288}"/>
              </a:ext>
            </a:extLst>
          </p:cNvPr>
          <p:cNvSpPr/>
          <p:nvPr/>
        </p:nvSpPr>
        <p:spPr>
          <a:xfrm>
            <a:off x="776373" y="4095102"/>
            <a:ext cx="192631" cy="20039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CFC71F-84E4-BDFE-6297-8EFB515B6877}"/>
                  </a:ext>
                </a:extLst>
              </p:cNvPr>
              <p:cNvSpPr txBox="1"/>
              <p:nvPr/>
            </p:nvSpPr>
            <p:spPr>
              <a:xfrm>
                <a:off x="1609723" y="6054132"/>
                <a:ext cx="29088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ore-KR" sz="1600" dirty="0">
                    <a:solidFill>
                      <a:srgbClr val="C00000"/>
                    </a:solidFill>
                  </a:rPr>
                  <a:t>(MAXDEPTH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kumimoji="1"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kumimoji="1" lang="en-US" altLang="ko-Kore-KR" sz="1600" dirty="0">
                    <a:solidFill>
                      <a:srgbClr val="C00000"/>
                    </a:solidFill>
                  </a:rPr>
                  <a:t>)</a:t>
                </a:r>
                <a:endParaRPr kumimoji="1" lang="ko-Kore-KR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CFC71F-84E4-BDFE-6297-8EFB515B6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23" y="6054132"/>
                <a:ext cx="2908860" cy="246221"/>
              </a:xfrm>
              <a:prstGeom prst="rect">
                <a:avLst/>
              </a:prstGeom>
              <a:blipFill>
                <a:blip r:embed="rId4"/>
                <a:stretch>
                  <a:fillRect l="-3913" t="-23810" b="-42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97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0"/>
          <p:cNvSpPr txBox="1"/>
          <p:nvPr/>
        </p:nvSpPr>
        <p:spPr>
          <a:xfrm>
            <a:off x="3973036" y="4249655"/>
            <a:ext cx="465933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Thank you!</a:t>
            </a:r>
            <a:endParaRPr sz="70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pic>
        <p:nvPicPr>
          <p:cNvPr id="832" name="Google Shape;83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154" y="1605600"/>
            <a:ext cx="1955690" cy="264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On the Practical Cost of Grover for AES Key Recovery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125506" y="1199879"/>
                <a:ext cx="11334834" cy="5747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D. Sarah and C. Peter, “</a:t>
                </a:r>
                <a:r>
                  <a:rPr kumimoji="1" lang="en-US" altLang="ko-Kore-KR" sz="2200" dirty="0"/>
                  <a:t>On the Practical Cost of Grover for AES Key Recovery</a:t>
                </a:r>
                <a:r>
                  <a:rPr kumimoji="1" lang="en-US" altLang="ko-KR" sz="2200" dirty="0"/>
                  <a:t>”, 5</a:t>
                </a:r>
                <a:r>
                  <a:rPr kumimoji="1" lang="en-US" altLang="ko-KR" sz="2200" baseline="30000" dirty="0"/>
                  <a:t>th </a:t>
                </a:r>
                <a:r>
                  <a:rPr kumimoji="1" lang="en-US" altLang="ko-KR" sz="2200" dirty="0"/>
                  <a:t>NIST PQC</a:t>
                </a:r>
              </a:p>
              <a:p>
                <a:r>
                  <a:rPr kumimoji="1" lang="en-US" altLang="ko-KR" sz="2200" dirty="0"/>
                  <a:t>     Standardization Conference, April, 2024.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다양한 현실적 측면을 고려한 </a:t>
                </a:r>
                <a:r>
                  <a:rPr kumimoji="1" lang="en-US" altLang="ko-Kore-KR" sz="2200" b="1" dirty="0"/>
                  <a:t>AES</a:t>
                </a:r>
                <a:r>
                  <a:rPr kumimoji="1" lang="ko-KR" altLang="en-US" sz="2200" b="1" dirty="0" err="1"/>
                  <a:t>에</a:t>
                </a:r>
                <a:r>
                  <a:rPr kumimoji="1" lang="ko-KR" altLang="en-US" sz="2200" b="1" dirty="0"/>
                  <a:t> 대한</a:t>
                </a:r>
                <a:r>
                  <a:rPr kumimoji="1" lang="en-US" altLang="ko-KR" sz="2200" b="1" dirty="0"/>
                  <a:t> (</a:t>
                </a:r>
                <a:r>
                  <a:rPr kumimoji="1" lang="ko-KR" altLang="en-US" sz="2200" b="1" dirty="0"/>
                  <a:t>실질적인</a:t>
                </a:r>
                <a:r>
                  <a:rPr kumimoji="1" lang="en-US" altLang="ko-KR" sz="2200" b="1" dirty="0"/>
                  <a:t>)</a:t>
                </a:r>
                <a:r>
                  <a:rPr kumimoji="1" lang="ko-KR" altLang="en-US" sz="2200" b="1" dirty="0"/>
                  <a:t> 양자 공격 비용 분석</a:t>
                </a:r>
                <a:r>
                  <a:rPr kumimoji="1" lang="en-US" altLang="ko-KR" sz="2200" b="1" dirty="0"/>
                  <a:t> </a:t>
                </a:r>
                <a:r>
                  <a:rPr kumimoji="1" lang="ko-KR" altLang="en-US" sz="2200" b="1" dirty="0"/>
                  <a:t>논문</a:t>
                </a: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효율적인 </a:t>
                </a:r>
                <a:r>
                  <a:rPr kumimoji="1" lang="en-US" altLang="ko-KR" sz="2200" dirty="0"/>
                  <a:t>AES </a:t>
                </a:r>
                <a:r>
                  <a:rPr kumimoji="1" lang="ko-KR" altLang="en-US" sz="2200" dirty="0"/>
                  <a:t>양자 회로</a:t>
                </a:r>
                <a:r>
                  <a:rPr kumimoji="1" lang="en-US" altLang="ko-KR" sz="2200" dirty="0"/>
                  <a:t> (Logical), </a:t>
                </a:r>
                <a:r>
                  <a:rPr kumimoji="1" lang="ko-KR" altLang="en-US" sz="2200" dirty="0"/>
                  <a:t>양자 오류 정정 코드에 대한 기존 연구들을 기반으로</a:t>
                </a:r>
                <a:endParaRPr kumimoji="1" lang="en-US" altLang="ko-KR" sz="2200" dirty="0"/>
              </a:p>
              <a:p>
                <a:r>
                  <a:rPr kumimoji="1" lang="en-US" altLang="ko-KR" sz="2200" dirty="0"/>
                  <a:t>       </a:t>
                </a:r>
                <a:r>
                  <a:rPr kumimoji="1" lang="ko-KR" altLang="en-US" sz="2200" dirty="0"/>
                  <a:t>     </a:t>
                </a:r>
                <a:r>
                  <a:rPr kumimoji="1" lang="en-US" altLang="ko-KR" sz="2200" dirty="0"/>
                  <a:t>AES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양자 컴퓨터로 해독하는 데 필요한 </a:t>
                </a:r>
                <a:r>
                  <a:rPr kumimoji="1" lang="ko-KR" altLang="en-US" sz="2200" b="1" dirty="0"/>
                  <a:t>물리적 자원들을 추정 </a:t>
                </a:r>
                <a:r>
                  <a:rPr kumimoji="1" lang="en-US" altLang="ko-KR" sz="2200" b="1" dirty="0"/>
                  <a:t>(Physical)</a:t>
                </a:r>
              </a:p>
              <a:p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다음 사항들을 메인으로 고려하고 있음</a:t>
                </a:r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500" dirty="0"/>
              </a:p>
              <a:p>
                <a:pPr lvl="1"/>
                <a:r>
                  <a:rPr lang="en-US" altLang="ko-KR" sz="2200" dirty="0"/>
                  <a:t>1.</a:t>
                </a:r>
                <a:r>
                  <a:rPr lang="ko-KR" altLang="en-US" sz="2200" dirty="0"/>
                  <a:t> 현실적인 실행 시간을 고려한 양자 회로의 </a:t>
                </a:r>
                <a:r>
                  <a:rPr lang="en" altLang="ko-Kore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Maximum Depth (</a:t>
                </a:r>
                <a:r>
                  <a:rPr kumimoji="1" lang="en-US" altLang="ko-Kore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MAXDEPTH)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MAXDEPTH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맞추기 위한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AES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대한 </a:t>
                </a:r>
                <a:r>
                  <a:rPr kumimoji="1" lang="en-US" altLang="ko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Grover </a:t>
                </a:r>
                <a:r>
                  <a:rPr kumimoji="1" lang="ko-KR" alt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공격 회로 병렬화</a:t>
                </a: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500" dirty="0"/>
              </a:p>
              <a:p>
                <a:pPr lvl="1"/>
                <a:r>
                  <a:rPr kumimoji="1" lang="en-US" altLang="ko-KR" sz="2200" dirty="0"/>
                  <a:t>2.</a:t>
                </a:r>
                <a:r>
                  <a:rPr kumimoji="1" lang="ko-KR" altLang="en-US" sz="2200" dirty="0"/>
                  <a:t> 양자 컴퓨터의 </a:t>
                </a:r>
                <a:r>
                  <a:rPr kumimoji="1" lang="ko-KR" alt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오류 수정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Cycle time</a:t>
                </a:r>
                <a:r>
                  <a:rPr kumimoji="1" lang="ko-KR" alt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2200" dirty="0"/>
                  <a:t>(Surface code)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현재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ko-KR" altLang="en-US" sz="2200" b="1" dirty="0"/>
                  <a:t>초전도 양자 컴퓨터의 오류 수정 </a:t>
                </a:r>
                <a:r>
                  <a:rPr kumimoji="1" lang="en-US" altLang="ko-KR" sz="2200" b="1" dirty="0"/>
                  <a:t>Cycle time: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latin typeface="Cambria Math" panose="02040503050406030204" pitchFamily="18" charset="0"/>
                      </a:rPr>
                      <m:t>𝟏𝟒𝟎</m:t>
                    </m:r>
                  </m:oMath>
                </a14:m>
                <a:r>
                  <a:rPr kumimoji="1" lang="en-US" altLang="ko-KR" sz="2200" b="1" dirty="0"/>
                  <a:t>ns</a:t>
                </a:r>
                <a:endParaRPr kumimoji="1" lang="en-US" altLang="ko-KR" sz="22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현재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ko-KR" altLang="en-US" sz="2200" b="1" dirty="0"/>
                  <a:t>초전도 양자 컴퓨터 </a:t>
                </a:r>
                <a:r>
                  <a:rPr kumimoji="1" lang="ko-KR" altLang="en-US" sz="2200" b="1" dirty="0" err="1"/>
                  <a:t>오류율</a:t>
                </a:r>
                <a:r>
                  <a:rPr kumimoji="1" lang="en-US" altLang="ko-KR" sz="2200" b="1" dirty="0"/>
                  <a:t>:</a:t>
                </a:r>
                <a:r>
                  <a:rPr kumimoji="1" lang="ko-KR" altLang="en-US" sz="2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kumimoji="1" lang="en-US" altLang="ko-KR" sz="2200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kumimoji="1" lang="en-US" altLang="ko-KR" sz="5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6" y="1199879"/>
                <a:ext cx="11334834" cy="5747727"/>
              </a:xfrm>
              <a:prstGeom prst="rect">
                <a:avLst/>
              </a:prstGeom>
              <a:blipFill>
                <a:blip r:embed="rId2"/>
                <a:stretch>
                  <a:fillRect l="-672" t="-6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29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Consideration 1: </a:t>
            </a:r>
            <a:r>
              <a:rPr kumimoji="1" lang="en-US" altLang="ko-Kore-KR" b="1" dirty="0"/>
              <a:t>Maximum Depth (MAXDEPTH)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118533" y="1276887"/>
                <a:ext cx="12008108" cy="473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Grover </a:t>
                </a:r>
                <a:r>
                  <a:rPr kumimoji="1" lang="ko-KR" altLang="en-US" sz="2200" dirty="0"/>
                  <a:t>공격의 경우 </a:t>
                </a:r>
                <a:r>
                  <a:rPr kumimoji="1" lang="en-US" altLang="ko-KR" sz="2200" dirty="0"/>
                  <a:t>(</a:t>
                </a:r>
                <a:r>
                  <a:rPr kumimoji="1" lang="ko-KR" altLang="en-US" sz="2200" dirty="0"/>
                  <a:t>단일</a:t>
                </a:r>
                <a:r>
                  <a:rPr kumimoji="1" lang="en-US" altLang="ko-KR" sz="2200" dirty="0"/>
                  <a:t>),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AES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대한 쿼리는 </a:t>
                </a:r>
                <a:r>
                  <a:rPr kumimoji="1" lang="en-US" altLang="ko-KR" sz="2200" dirty="0"/>
                  <a:t>Sequential </a:t>
                </a:r>
                <a:r>
                  <a:rPr kumimoji="1" lang="ko-KR" altLang="en-US" sz="2200" dirty="0"/>
                  <a:t>하게 이루어지므로 해독 시간은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회로 </a:t>
                </a:r>
                <a:r>
                  <a:rPr kumimoji="1" lang="en-US" altLang="ko-KR" sz="2200" dirty="0"/>
                  <a:t>Depth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따라 달라짐</a:t>
                </a: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NIST</a:t>
                </a:r>
                <a:r>
                  <a:rPr kumimoji="1" lang="ko-KR" altLang="en-US" sz="2200" dirty="0"/>
                  <a:t>는 양자 공격에 대해 아래 </a:t>
                </a:r>
                <a:r>
                  <a:rPr kumimoji="1" lang="en-US" altLang="ko-KR" sz="2200" b="1" dirty="0"/>
                  <a:t>Maximum Depth (MAXDEPTH)</a:t>
                </a:r>
                <a:r>
                  <a:rPr kumimoji="1" lang="ko-KR" altLang="en-US" sz="2200" dirty="0"/>
                  <a:t> 개념을 제시</a:t>
                </a:r>
                <a:r>
                  <a:rPr kumimoji="1" lang="en-US" altLang="ko-KR" sz="2200" dirty="0"/>
                  <a:t>, </a:t>
                </a:r>
                <a:r>
                  <a:rPr kumimoji="1" lang="en-US" altLang="ko-KR" sz="2200" b="1" dirty="0">
                    <a:solidFill>
                      <a:srgbClr val="C00000"/>
                    </a:solidFill>
                  </a:rPr>
                  <a:t>Old!</a:t>
                </a:r>
                <a:r>
                  <a:rPr kumimoji="1" lang="en-US" altLang="ko-KR" sz="2200" dirty="0"/>
                  <a:t> (2016</a:t>
                </a:r>
                <a:r>
                  <a:rPr kumimoji="1" lang="ko-KR" altLang="en-US" sz="2200" dirty="0"/>
                  <a:t>년도</a:t>
                </a:r>
                <a:r>
                  <a:rPr kumimoji="1" lang="en-US" altLang="ko-KR" sz="2200" dirty="0"/>
                  <a:t>)</a:t>
                </a:r>
                <a:r>
                  <a:rPr kumimoji="1" lang="ko-KR" altLang="en-US" sz="2200" dirty="0"/>
                  <a:t> 그리고 </a:t>
                </a:r>
                <a:r>
                  <a:rPr kumimoji="1" lang="ko-KR" altLang="en-US" sz="2200" b="1" dirty="0">
                    <a:solidFill>
                      <a:srgbClr val="C00000"/>
                    </a:solidFill>
                  </a:rPr>
                  <a:t>비교 기준도 제각각</a:t>
                </a:r>
                <a:endParaRPr kumimoji="1" lang="en-US" altLang="ko-KR" sz="2200" b="1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sz="5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Depth</a:t>
                </a:r>
                <a:r>
                  <a:rPr kumimoji="1" lang="en-US" altLang="ko-KR" sz="2200" dirty="0"/>
                  <a:t>:</a:t>
                </a:r>
                <a:r>
                  <a:rPr kumimoji="1" lang="ko-KR" altLang="en-US" sz="2000" dirty="0"/>
                  <a:t>  현재 구상중인 </a:t>
                </a:r>
                <a:r>
                  <a:rPr kumimoji="1" lang="en-US" altLang="ko-KR" sz="2000" dirty="0"/>
                  <a:t>(near-term) </a:t>
                </a:r>
                <a:r>
                  <a:rPr kumimoji="1" lang="ko-KR" altLang="en-US" sz="2000" b="1" dirty="0"/>
                  <a:t>양자 컴퓨터가 </a:t>
                </a:r>
                <a:r>
                  <a:rPr kumimoji="1" lang="en-US" altLang="ko-KR" sz="2000" b="1" dirty="0"/>
                  <a:t>1</a:t>
                </a:r>
                <a:r>
                  <a:rPr kumimoji="1" lang="ko-KR" altLang="en-US" sz="2000" b="1" dirty="0"/>
                  <a:t>년 동안</a:t>
                </a:r>
                <a:r>
                  <a:rPr kumimoji="1" lang="ko-KR" altLang="en-US" sz="2000" dirty="0"/>
                  <a:t> 수행할 수 있는 </a:t>
                </a:r>
                <a:r>
                  <a:rPr kumimoji="1" lang="en-US" altLang="ko-KR" sz="2000" dirty="0"/>
                  <a:t>Depth</a:t>
                </a:r>
              </a:p>
              <a:p>
                <a:pPr lvl="2"/>
                <a:endParaRPr kumimoji="1" lang="en-US" altLang="ko-KR" sz="500" b="1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𝟔𝟒</m:t>
                        </m:r>
                      </m:sup>
                    </m:sSup>
                  </m:oMath>
                </a14:m>
                <a:r>
                  <a:rPr kumimoji="1" lang="en-US" altLang="ko-KR" sz="2200" b="1" dirty="0"/>
                  <a:t> Depth</a:t>
                </a:r>
                <a:r>
                  <a:rPr kumimoji="1" lang="en-US" altLang="ko-KR" sz="2200" dirty="0"/>
                  <a:t>:</a:t>
                </a:r>
                <a:r>
                  <a:rPr kumimoji="1" lang="en-US" altLang="ko-KR" sz="2000" dirty="0"/>
                  <a:t> </a:t>
                </a:r>
                <a:r>
                  <a:rPr kumimoji="1" lang="ko-KR" altLang="en-US" sz="2000" dirty="0"/>
                  <a:t> 현재 </a:t>
                </a:r>
                <a:r>
                  <a:rPr kumimoji="1" lang="ko-KR" altLang="en-US" sz="2000" b="1" dirty="0"/>
                  <a:t>고전 컴퓨팅 아키텍처가  </a:t>
                </a:r>
                <a:r>
                  <a:rPr kumimoji="1" lang="en-US" altLang="ko-KR" sz="2000" b="1" dirty="0"/>
                  <a:t>10</a:t>
                </a:r>
                <a:r>
                  <a:rPr kumimoji="1" lang="ko-KR" altLang="en-US" sz="2000" b="1" dirty="0"/>
                  <a:t>년</a:t>
                </a:r>
                <a:r>
                  <a:rPr kumimoji="1" lang="en-US" altLang="ko-KR" sz="2000" b="1" dirty="0"/>
                  <a:t> </a:t>
                </a:r>
                <a:r>
                  <a:rPr kumimoji="1" lang="ko-KR" altLang="en-US" sz="2000" b="1" dirty="0"/>
                  <a:t>동안</a:t>
                </a:r>
                <a:r>
                  <a:rPr kumimoji="1" lang="ko-KR" altLang="en-US" sz="2000" dirty="0"/>
                  <a:t> 수행할 수 있는 </a:t>
                </a:r>
                <a:r>
                  <a:rPr kumimoji="1" lang="en-US" altLang="ko-KR" sz="2000" dirty="0"/>
                  <a:t>Depth</a:t>
                </a:r>
              </a:p>
              <a:p>
                <a:pPr lvl="2"/>
                <a:endParaRPr kumimoji="1" lang="en-US" altLang="ko-KR" sz="800" b="1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𝟗𝟔</m:t>
                        </m:r>
                      </m:sup>
                    </m:sSup>
                  </m:oMath>
                </a14:m>
                <a:r>
                  <a:rPr kumimoji="1" lang="en-US" altLang="ko-KR" sz="2200" b="1" dirty="0"/>
                  <a:t> Depth</a:t>
                </a:r>
                <a:r>
                  <a:rPr kumimoji="1" lang="en-US" altLang="ko-KR" sz="2200" dirty="0"/>
                  <a:t>:</a:t>
                </a:r>
                <a:r>
                  <a:rPr kumimoji="1" lang="en-US" altLang="ko-KR" sz="2000" dirty="0"/>
                  <a:t> 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b="1" dirty="0"/>
                  <a:t>빛의 전파 시간 속도를 가진 </a:t>
                </a:r>
                <a:r>
                  <a:rPr kumimoji="1" lang="en-US" altLang="ko-KR" sz="2000" b="1" dirty="0"/>
                  <a:t>atomic-scale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dirty="0"/>
                  <a:t>(</a:t>
                </a:r>
                <a:r>
                  <a:rPr kumimoji="1" lang="ko-KR" altLang="en-US" sz="2000" dirty="0"/>
                  <a:t>초전도기반  </a:t>
                </a:r>
                <a:r>
                  <a:rPr kumimoji="1" lang="en-US" altLang="ko-KR" sz="2000" dirty="0"/>
                  <a:t>X, </a:t>
                </a:r>
                <a:r>
                  <a:rPr kumimoji="1" lang="ko-KR" altLang="en-US" sz="2000" b="1" dirty="0"/>
                  <a:t>이온트랩 기반 </a:t>
                </a:r>
                <a:r>
                  <a:rPr kumimoji="1" lang="en-US" altLang="ko-KR" sz="2000" b="1" dirty="0"/>
                  <a:t>O</a:t>
                </a:r>
                <a:r>
                  <a:rPr kumimoji="1" lang="en-US" altLang="ko-KR" sz="2000" dirty="0"/>
                  <a:t>)</a:t>
                </a:r>
                <a:r>
                  <a:rPr kumimoji="1" lang="ko-KR" altLang="en-US" sz="2000" dirty="0"/>
                  <a:t>의 큐비트들이 </a:t>
                </a:r>
                <a:r>
                  <a:rPr kumimoji="1" lang="en-US" altLang="ko-KR" sz="2000" b="1" dirty="0"/>
                  <a:t>1,000</a:t>
                </a:r>
                <a:r>
                  <a:rPr kumimoji="1" lang="ko-KR" altLang="en-US" sz="2000" b="1" dirty="0"/>
                  <a:t>년 동안</a:t>
                </a:r>
                <a:r>
                  <a:rPr kumimoji="1" lang="ko-KR" altLang="en-US" sz="2000" dirty="0"/>
                  <a:t> 수행할 수 있는</a:t>
                </a:r>
                <a:r>
                  <a:rPr kumimoji="1" lang="en-US" altLang="ko-KR" sz="2000" dirty="0"/>
                  <a:t> Depth</a:t>
                </a:r>
              </a:p>
              <a:p>
                <a:pPr lvl="2"/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MAXDEPTH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초과하는 경우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Grover</a:t>
                </a:r>
                <a:r>
                  <a:rPr kumimoji="1" lang="ko-KR" altLang="en-US" sz="2200" dirty="0"/>
                  <a:t> 병렬화를 수행해야 함</a:t>
                </a:r>
                <a:endParaRPr kumimoji="1" lang="en-US" altLang="ko-KR" sz="2200" dirty="0"/>
              </a:p>
              <a:p>
                <a:r>
                  <a:rPr kumimoji="1" lang="ko-KR" altLang="en-US" sz="2200" dirty="0">
                    <a:sym typeface="Wingdings" pitchFamily="2" charset="2"/>
                  </a:rPr>
                  <a:t>         </a:t>
                </a:r>
                <a:r>
                  <a:rPr kumimoji="1" lang="en-US" altLang="ko-KR" sz="2000" dirty="0"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ko-KR" altLang="en-US" sz="2000" dirty="0"/>
                  <a:t>하지만 앞서 살펴본 바와 같이</a:t>
                </a:r>
                <a:r>
                  <a:rPr kumimoji="1" lang="en-US" altLang="ko-KR" sz="2000" dirty="0"/>
                  <a:t>,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b="1" dirty="0">
                    <a:solidFill>
                      <a:srgbClr val="C00000"/>
                    </a:solidFill>
                  </a:rPr>
                  <a:t>병렬화 효율성이 안 좋음</a:t>
                </a:r>
                <a:endParaRPr kumimoji="1" lang="en-US" altLang="ko-KR" sz="2000" b="1" dirty="0">
                  <a:solidFill>
                    <a:srgbClr val="C00000"/>
                  </a:solidFill>
                </a:endParaRPr>
              </a:p>
              <a:p>
                <a:pPr lvl="1"/>
                <a:endParaRPr kumimoji="1" lang="en-US" altLang="ko-KR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" y="1276887"/>
                <a:ext cx="12008108" cy="4732065"/>
              </a:xfrm>
              <a:prstGeom prst="rect">
                <a:avLst/>
              </a:prstGeom>
              <a:blipFill>
                <a:blip r:embed="rId2"/>
                <a:stretch>
                  <a:fillRect l="-634" t="-10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57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Consideration 2: </a:t>
            </a:r>
            <a:r>
              <a:rPr kumimoji="1" lang="en-US" altLang="ko-Kore-KR" b="1" dirty="0"/>
              <a:t>Quantum Cycle Time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(Error correction)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-79996" y="1047950"/>
                <a:ext cx="12665466" cy="5536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New!</a:t>
                </a:r>
                <a:r>
                  <a:rPr kumimoji="1" lang="ko-KR" alt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kumimoji="1" lang="en-US" altLang="ko-KR" sz="2200" b="1" dirty="0"/>
                  <a:t>MAXDEPTH</a:t>
                </a:r>
                <a:r>
                  <a:rPr kumimoji="1" lang="ko-KR" altLang="en-US" sz="2200" b="1" dirty="0"/>
                  <a:t> 별 오류 수정 </a:t>
                </a:r>
                <a:r>
                  <a:rPr kumimoji="1" lang="en-US" altLang="ko-KR" sz="2200" b="1" dirty="0"/>
                  <a:t>Cycle time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따른 시간 소요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해당 논문에서는 </a:t>
                </a:r>
                <a:r>
                  <a:rPr kumimoji="1" lang="en-US" altLang="ko-KR" sz="2200" b="1" dirty="0"/>
                  <a:t>200ns</a:t>
                </a:r>
                <a:r>
                  <a:rPr kumimoji="1" lang="ko-KR" altLang="en-US" sz="2200" b="1" dirty="0"/>
                  <a:t>을</a:t>
                </a:r>
                <a:r>
                  <a:rPr kumimoji="1" lang="en-US" altLang="ko-KR" sz="2200" b="1" dirty="0"/>
                  <a:t> </a:t>
                </a:r>
                <a:r>
                  <a:rPr kumimoji="1" lang="ko-KR" altLang="en-US" sz="2200" b="1" dirty="0"/>
                  <a:t>합리적인</a:t>
                </a:r>
                <a:r>
                  <a:rPr kumimoji="1" lang="en-US" altLang="ko-KR" sz="2200" b="1" dirty="0"/>
                  <a:t> Cycle time</a:t>
                </a:r>
                <a:r>
                  <a:rPr kumimoji="1" lang="ko-KR" altLang="en-US" sz="2200" dirty="0" err="1"/>
                  <a:t>으로</a:t>
                </a:r>
                <a:r>
                  <a:rPr kumimoji="1" lang="ko-KR" altLang="en-US" sz="2200" dirty="0"/>
                  <a:t> 선택</a:t>
                </a:r>
                <a:endParaRPr kumimoji="1" lang="en-US" altLang="ko-KR" sz="2200" dirty="0"/>
              </a:p>
              <a:p>
                <a:pPr lvl="1"/>
                <a:r>
                  <a:rPr lang="ko-KR" altLang="en-US" sz="2000" dirty="0">
                    <a:sym typeface="Wingdings" pitchFamily="2" charset="2"/>
                  </a:rPr>
                  <a:t>    </a:t>
                </a:r>
                <a:r>
                  <a:rPr lang="en-US" altLang="ko-KR" sz="2000" dirty="0">
                    <a:sym typeface="Wingdings" pitchFamily="2" charset="2"/>
                  </a:rPr>
                  <a:t></a:t>
                </a:r>
                <a:r>
                  <a:rPr lang="ko-KR" altLang="en-US" sz="2000" dirty="0">
                    <a:sym typeface="Wingdings" pitchFamily="2" charset="2"/>
                  </a:rPr>
                  <a:t> </a:t>
                </a:r>
                <a:r>
                  <a:rPr lang="en-US" altLang="ko-KR" sz="2000" dirty="0"/>
                  <a:t>22</a:t>
                </a:r>
                <a:r>
                  <a:rPr lang="ko-KR" altLang="en-US" sz="2000" dirty="0"/>
                  <a:t>년도 구글의 </a:t>
                </a:r>
                <a:r>
                  <a:rPr lang="en-US" altLang="ko-KR" sz="2000" dirty="0"/>
                  <a:t>Sycamore</a:t>
                </a:r>
                <a:r>
                  <a:rPr lang="ko-KR" altLang="en-US" sz="2000" dirty="0"/>
                  <a:t>는 </a:t>
                </a:r>
                <a:r>
                  <a:rPr lang="en-US" altLang="ko-Kore-KR" sz="2000" dirty="0"/>
                  <a:t>1</a:t>
                </a:r>
                <a14:m>
                  <m:oMath xmlns:m="http://schemas.openxmlformats.org/officeDocument/2006/math">
                    <m:r>
                      <a:rPr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ore-KR" sz="2000" dirty="0"/>
                  <a:t>s Cycle time, </a:t>
                </a:r>
                <a:r>
                  <a:rPr lang="en-US" altLang="ko-KR" sz="2000" dirty="0"/>
                  <a:t>21</a:t>
                </a:r>
                <a:r>
                  <a:rPr lang="ko-KR" altLang="en-US" sz="2000" dirty="0"/>
                  <a:t>년도 </a:t>
                </a:r>
                <a:r>
                  <a:rPr lang="ko-KR" altLang="en-US" sz="2000" dirty="0" err="1"/>
                  <a:t>허니웰의</a:t>
                </a:r>
                <a:r>
                  <a:rPr lang="ko-KR" altLang="en-US" sz="2000" dirty="0"/>
                  <a:t> 양자 컴퓨터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이온트랩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/>
                  <a:t>200ms Cycle time</a:t>
                </a:r>
                <a:endParaRPr kumimoji="1" lang="en-US" altLang="ko-KR" sz="2000" dirty="0"/>
              </a:p>
              <a:p>
                <a:pPr lvl="1"/>
                <a:r>
                  <a:rPr kumimoji="1" lang="ko-KR" altLang="en-US" sz="2100" dirty="0"/>
                  <a:t>       </a:t>
                </a:r>
                <a:r>
                  <a:rPr kumimoji="1" lang="en-US" altLang="ko-KR" sz="2100" dirty="0"/>
                  <a:t>(</a:t>
                </a:r>
                <a:r>
                  <a:rPr kumimoji="1" lang="ko-KR" altLang="en-US" sz="2100" dirty="0"/>
                  <a:t>유명한 </a:t>
                </a:r>
                <a:r>
                  <a:rPr kumimoji="1" lang="en-US" altLang="ko-KR" sz="2100" dirty="0" err="1"/>
                  <a:t>Gidney</a:t>
                </a:r>
                <a:r>
                  <a:rPr kumimoji="1" lang="ko-KR" altLang="en-US" sz="2100" dirty="0"/>
                  <a:t>의 </a:t>
                </a:r>
                <a:r>
                  <a:rPr kumimoji="1" lang="en-US" altLang="ko-KR" sz="2100" dirty="0"/>
                  <a:t>2000</a:t>
                </a:r>
                <a:r>
                  <a:rPr kumimoji="1" lang="ko-KR" altLang="en-US" sz="2100" dirty="0"/>
                  <a:t>만 물리 큐비트</a:t>
                </a:r>
                <a:r>
                  <a:rPr kumimoji="1" lang="en-US" altLang="ko-KR" sz="2100" dirty="0"/>
                  <a:t>,</a:t>
                </a:r>
                <a:r>
                  <a:rPr kumimoji="1" lang="ko-KR" altLang="en-US" sz="2100" dirty="0"/>
                  <a:t> </a:t>
                </a:r>
                <a:r>
                  <a:rPr kumimoji="1" lang="en-US" altLang="ko-KR" sz="2100" dirty="0"/>
                  <a:t>8</a:t>
                </a:r>
                <a:r>
                  <a:rPr kumimoji="1" lang="ko-KR" altLang="en-US" sz="2100" dirty="0"/>
                  <a:t>시간</a:t>
                </a:r>
                <a:r>
                  <a:rPr kumimoji="1" lang="ko-KR" altLang="en-US" sz="2100" b="1" dirty="0"/>
                  <a:t> </a:t>
                </a:r>
                <a:r>
                  <a:rPr kumimoji="1" lang="en-US" altLang="ko-KR" sz="2100" dirty="0"/>
                  <a:t>RSA</a:t>
                </a:r>
                <a:r>
                  <a:rPr kumimoji="1" lang="ko-KR" altLang="en-US" sz="2100" dirty="0"/>
                  <a:t> 해킹 논문에서 가정했던 </a:t>
                </a:r>
                <a:r>
                  <a:rPr kumimoji="1" lang="en-US" altLang="ko-KR" sz="2100" dirty="0"/>
                  <a:t>Cycle time</a:t>
                </a:r>
                <a:r>
                  <a:rPr kumimoji="1" lang="ko-KR" altLang="en-US" sz="2100" dirty="0"/>
                  <a:t>은</a:t>
                </a:r>
                <a:r>
                  <a:rPr kumimoji="1" lang="ko-KR" altLang="en-US" sz="2100" b="1" dirty="0"/>
                  <a:t> </a:t>
                </a:r>
                <a:r>
                  <a:rPr lang="en-US" altLang="ko-Kore-KR" sz="2100" b="1" dirty="0"/>
                  <a:t>1</a:t>
                </a:r>
                <a:r>
                  <a:rPr lang="en-US" altLang="ko-KR" sz="2100" b="1" dirty="0"/>
                  <a:t>0</a:t>
                </a:r>
                <a14:m>
                  <m:oMath xmlns:m="http://schemas.openxmlformats.org/officeDocument/2006/math">
                    <m:r>
                      <a:rPr lang="en-US" altLang="ko-Kore-KR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ore-KR" sz="2100" b="1" dirty="0"/>
                  <a:t>s</a:t>
                </a:r>
                <a:r>
                  <a:rPr kumimoji="1" lang="en-US" altLang="ko-KR" sz="2100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/>
                  <a:t>합리적인 </a:t>
                </a:r>
                <a:r>
                  <a:rPr lang="en-US" altLang="ko-Kore-KR" sz="2000" b="1" dirty="0"/>
                  <a:t>MAXDEPTH</a:t>
                </a:r>
                <a:r>
                  <a:rPr lang="ko-KR" altLang="en-US" sz="2000" b="1" dirty="0"/>
                  <a:t>로</a:t>
                </a:r>
                <a14:m>
                  <m:oMath xmlns:m="http://schemas.openxmlformats.org/officeDocument/2006/math">
                    <m:r>
                      <a:rPr lang="ko-KR" altLang="en-US" sz="2000" b="1" i="0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ko-KR" alt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ore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ore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𝟒𝟖</m:t>
                        </m:r>
                      </m:sup>
                    </m:sSup>
                  </m:oMath>
                </a14:m>
                <a:r>
                  <a:rPr kumimoji="1" lang="ko-KR" altLang="en-US" sz="2200" dirty="0"/>
                  <a:t>을 선택 </a:t>
                </a: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1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Classical</a:t>
                </a:r>
                <a:r>
                  <a:rPr kumimoji="1" lang="ko-KR" altLang="en-US" sz="2200" dirty="0"/>
                  <a:t>에서는 장 기간 연산에 대해 </a:t>
                </a:r>
                <a:r>
                  <a:rPr kumimoji="1" lang="en-US" altLang="ko-KR" sz="2200" b="1" dirty="0"/>
                  <a:t>Check point</a:t>
                </a:r>
                <a:r>
                  <a:rPr kumimoji="1" lang="ko-KR" altLang="en-US" sz="2200" b="1" dirty="0"/>
                  <a:t> 저장</a:t>
                </a:r>
                <a:r>
                  <a:rPr kumimoji="1" lang="ko-KR" altLang="en-US" sz="2200" dirty="0"/>
                  <a:t>이 가능한 반면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양자는 연산이 완료될 때까지 그 상태를 유지해야 함</a:t>
                </a:r>
                <a:endParaRPr kumimoji="1" lang="en-US" altLang="ko-KR" sz="2200" dirty="0"/>
              </a:p>
              <a:p>
                <a:pPr lvl="1"/>
                <a:r>
                  <a:rPr lang="ko-KR" altLang="en-US" sz="2000" b="1" dirty="0">
                    <a:sym typeface="Wingdings" pitchFamily="2" charset="2"/>
                  </a:rPr>
                  <a:t> </a:t>
                </a:r>
                <a:r>
                  <a:rPr lang="en-US" altLang="ko-KR" sz="2000" b="1" dirty="0">
                    <a:sym typeface="Wingdings" pitchFamily="2" charset="2"/>
                  </a:rPr>
                  <a:t></a:t>
                </a:r>
                <a:r>
                  <a:rPr lang="ko-KR" altLang="en-US" sz="2000" b="1" dirty="0">
                    <a:sym typeface="Wingdings" pitchFamily="2" charset="2"/>
                  </a:rPr>
                  <a:t>  </a:t>
                </a:r>
                <a:r>
                  <a:rPr lang="ko-KR" altLang="en-US" sz="2000" dirty="0">
                    <a:sym typeface="Wingdings" pitchFamily="2" charset="2"/>
                  </a:rPr>
                  <a:t>즉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ore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ore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𝟒𝟖</m:t>
                        </m:r>
                      </m:sup>
                    </m:sSup>
                  </m:oMath>
                </a14:m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MAXDEPTH </a:t>
                </a:r>
                <a:r>
                  <a:rPr kumimoji="1" lang="ko-KR" altLang="en-US" sz="2000" dirty="0"/>
                  <a:t>선택에는 소요 시간만이 아니라</a:t>
                </a:r>
                <a:r>
                  <a:rPr kumimoji="1" lang="en-US" altLang="ko-KR" sz="2000" dirty="0"/>
                  <a:t>,</a:t>
                </a:r>
                <a:r>
                  <a:rPr kumimoji="1" lang="ko-KR" altLang="en-US" sz="2000" dirty="0"/>
                  <a:t> </a:t>
                </a:r>
                <a:r>
                  <a:rPr kumimoji="1" lang="ko-KR" altLang="en-US" sz="2000" b="1" dirty="0"/>
                  <a:t>이러한 중단 및 유지에 대한 고려</a:t>
                </a:r>
                <a:r>
                  <a:rPr kumimoji="1" lang="ko-KR" altLang="en-US" sz="2000" dirty="0"/>
                  <a:t>까지 포함</a:t>
                </a:r>
                <a:endParaRPr kumimoji="1" lang="en-US" altLang="ko-K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96" y="1047950"/>
                <a:ext cx="12665466" cy="5536131"/>
              </a:xfrm>
              <a:prstGeom prst="rect">
                <a:avLst/>
              </a:prstGeom>
              <a:blipFill>
                <a:blip r:embed="rId2"/>
                <a:stretch>
                  <a:fillRect l="-501" t="-915" b="-9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473955B-59AC-07BF-B295-E3A391A98A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91907" y="2847050"/>
              <a:ext cx="8128000" cy="23947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MAXDEPTH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Cycle time  (</a:t>
                          </a:r>
                          <a:r>
                            <a:rPr lang="en-US" altLang="ko-Kore-KR" sz="20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2000" dirty="0"/>
                            <a:t>)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ore-KR" sz="2000" dirty="0"/>
                            <a:t>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200ns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1ns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12.7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ore-KR" sz="2000" dirty="0"/>
                            <a:t>days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2.55 days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</a:t>
                          </a:r>
                          <a:r>
                            <a:rPr lang="en-US" altLang="ko-KR" sz="2000" dirty="0"/>
                            <a:t>8.3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mins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𝟒𝟖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8</a:t>
                          </a:r>
                          <a:r>
                            <a:rPr lang="en-US" altLang="ko-KR" sz="2000" dirty="0"/>
                            <a:t>.92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1.78 years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3</a:t>
                          </a:r>
                          <a:r>
                            <a:rPr lang="en-US" altLang="ko-KR" sz="2000" dirty="0"/>
                            <a:t>.26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days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2,280 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457 years</a:t>
                          </a:r>
                          <a:endParaRPr lang="ko-Kore-KR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2</a:t>
                          </a:r>
                          <a:r>
                            <a:rPr lang="en-US" altLang="ko-KR" sz="2000" dirty="0"/>
                            <a:t>.28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585,000 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117,000 years</a:t>
                          </a:r>
                          <a:endParaRPr lang="ko-Kore-KR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5</a:t>
                          </a:r>
                          <a:r>
                            <a:rPr lang="en-US" altLang="ko-KR" sz="2000" dirty="0"/>
                            <a:t>85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473955B-59AC-07BF-B295-E3A391A98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1855461"/>
                  </p:ext>
                </p:extLst>
              </p:nvPr>
            </p:nvGraphicFramePr>
            <p:xfrm>
              <a:off x="1091907" y="2847050"/>
              <a:ext cx="8128000" cy="23947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MAXDEPTH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Cycle time  (</a:t>
                          </a:r>
                          <a:r>
                            <a:rPr lang="en-US" altLang="ko-Kore-KR" sz="20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2000" dirty="0"/>
                            <a:t>)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379" t="-106250" r="-200621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200ns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1ns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12903" r="-302500" b="-3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12.7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ore-KR" sz="2000" dirty="0"/>
                            <a:t>days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2.55 days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1</a:t>
                          </a:r>
                          <a:r>
                            <a:rPr lang="en-US" altLang="ko-KR" sz="2000" dirty="0"/>
                            <a:t>8.3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mins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3125" r="-3025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8</a:t>
                          </a:r>
                          <a:r>
                            <a:rPr lang="en-US" altLang="ko-KR" sz="2000" dirty="0"/>
                            <a:t>.92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1" dirty="0"/>
                            <a:t>1.78 years</a:t>
                          </a:r>
                          <a:endParaRPr lang="ko-Kore-KR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3</a:t>
                          </a:r>
                          <a:r>
                            <a:rPr lang="en-US" altLang="ko-KR" sz="2000" dirty="0"/>
                            <a:t>.26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days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9973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03125" r="-3025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2,280 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457 years</a:t>
                          </a:r>
                          <a:endParaRPr lang="ko-Kore-KR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2</a:t>
                          </a:r>
                          <a:r>
                            <a:rPr lang="en-US" altLang="ko-KR" sz="2000" dirty="0"/>
                            <a:t>.28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19355" r="-3025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585,000 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b="0" dirty="0"/>
                            <a:t>117,000 years</a:t>
                          </a:r>
                          <a:endParaRPr lang="ko-Kore-KR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000" dirty="0"/>
                            <a:t>5</a:t>
                          </a:r>
                          <a:r>
                            <a:rPr lang="en-US" altLang="ko-KR" sz="2000" dirty="0"/>
                            <a:t>85</a:t>
                          </a:r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years</a:t>
                          </a:r>
                          <a:endParaRPr lang="ko-Kore-KR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9ED007-004F-EFAF-ABB8-10069FC87593}"/>
              </a:ext>
            </a:extLst>
          </p:cNvPr>
          <p:cNvSpPr txBox="1"/>
          <p:nvPr/>
        </p:nvSpPr>
        <p:spPr>
          <a:xfrm>
            <a:off x="118533" y="6621076"/>
            <a:ext cx="5711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800" dirty="0"/>
              <a:t>C. </a:t>
            </a:r>
            <a:r>
              <a:rPr kumimoji="1" lang="en" altLang="ko-Kore-KR" sz="800" dirty="0" err="1"/>
              <a:t>Gidney</a:t>
            </a:r>
            <a:r>
              <a:rPr kumimoji="1" lang="en" altLang="ko-Kore-KR" sz="800" dirty="0"/>
              <a:t> and M. </a:t>
            </a:r>
            <a:r>
              <a:rPr kumimoji="1" lang="en" altLang="ko-Kore-KR" sz="800" dirty="0" err="1"/>
              <a:t>Eker˚a</a:t>
            </a:r>
            <a:r>
              <a:rPr kumimoji="1" lang="en" altLang="ko-Kore-KR" sz="800" dirty="0"/>
              <a:t>. “How to factor 2048 bit RSA integers in 8 hours using 20 million noisy qubits”. In: Quantum 5 (2021), p. 433.</a:t>
            </a:r>
            <a:endParaRPr kumimoji="1" lang="ko-Kore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4E9C47-7BC8-7344-B37C-D7FD08F0E380}"/>
              </a:ext>
            </a:extLst>
          </p:cNvPr>
          <p:cNvSpPr/>
          <p:nvPr/>
        </p:nvSpPr>
        <p:spPr>
          <a:xfrm>
            <a:off x="5155907" y="3639020"/>
            <a:ext cx="2042445" cy="8118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66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Error Correction: Surface Code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75C25-B203-23C6-EBF5-D6654B52F155}"/>
              </a:ext>
            </a:extLst>
          </p:cNvPr>
          <p:cNvSpPr txBox="1"/>
          <p:nvPr/>
        </p:nvSpPr>
        <p:spPr>
          <a:xfrm>
            <a:off x="292279" y="1192301"/>
            <a:ext cx="1200810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Surface</a:t>
            </a:r>
            <a:r>
              <a:rPr kumimoji="1" lang="ko-KR" altLang="en-US" sz="2200" dirty="0"/>
              <a:t> 코드는 </a:t>
            </a:r>
            <a:r>
              <a:rPr kumimoji="1" lang="ko-KR" altLang="en-US" sz="2200" dirty="0" err="1"/>
              <a:t>양자오류정정을</a:t>
            </a:r>
            <a:r>
              <a:rPr kumimoji="1" lang="ko-KR" altLang="en-US" sz="2200" dirty="0"/>
              <a:t> 위한 것으로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b="1" dirty="0"/>
              <a:t>2</a:t>
            </a:r>
            <a:r>
              <a:rPr kumimoji="1" lang="ko-KR" altLang="en-US" sz="2200" b="1" dirty="0"/>
              <a:t>차원 격자에</a:t>
            </a:r>
            <a:r>
              <a:rPr kumimoji="1" lang="ko-KR" altLang="en-US" sz="2200" dirty="0"/>
              <a:t> 큐비트들을 배치하여 작동함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Measurement </a:t>
            </a:r>
            <a:r>
              <a:rPr kumimoji="1" lang="ko-KR" altLang="en-US" sz="2200" dirty="0" err="1"/>
              <a:t>큐빗은</a:t>
            </a:r>
            <a:r>
              <a:rPr kumimoji="1" lang="ko-KR" altLang="en-US" sz="2200" dirty="0"/>
              <a:t> 인접 데이터 큐비트의 상태를 측정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b="1" dirty="0"/>
              <a:t>2 </a:t>
            </a:r>
            <a:r>
              <a:rPr kumimoji="1" lang="ko-KR" altLang="en-US" sz="2200" b="1" dirty="0"/>
              <a:t>가지 유형의 </a:t>
            </a:r>
            <a:r>
              <a:rPr kumimoji="1" lang="en-US" altLang="ko-KR" sz="2200" b="1" dirty="0" err="1"/>
              <a:t>Stabiliser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Measurement</a:t>
            </a:r>
            <a:r>
              <a:rPr kumimoji="1" lang="ko-KR" altLang="en-US" sz="2200" b="1" dirty="0"/>
              <a:t> </a:t>
            </a:r>
            <a:r>
              <a:rPr kumimoji="1" lang="en-US" altLang="ko-KR" sz="2200" dirty="0"/>
              <a:t>(</a:t>
            </a:r>
            <a:r>
              <a:rPr kumimoji="1" lang="en-US" altLang="ko-KR" sz="2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X</a:t>
            </a:r>
            <a:r>
              <a:rPr kumimoji="1" lang="en-US" altLang="ko-KR" sz="2200" dirty="0"/>
              <a:t>, </a:t>
            </a:r>
            <a:r>
              <a:rPr kumimoji="1" lang="en-US" altLang="ko-KR" sz="2200" b="1" dirty="0">
                <a:solidFill>
                  <a:srgbClr val="FF8677"/>
                </a:solidFill>
              </a:rPr>
              <a:t>Z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가 체스 패턴을 이룸 </a:t>
            </a:r>
            <a:endParaRPr kumimoji="1"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>
                <a:sym typeface="Wingdings" pitchFamily="2" charset="2"/>
              </a:rPr>
              <a:t>Measurement </a:t>
            </a:r>
            <a:r>
              <a:rPr kumimoji="1" lang="ko-KR" altLang="en-US" sz="2200" dirty="0" err="1">
                <a:sym typeface="Wingdings" pitchFamily="2" charset="2"/>
              </a:rPr>
              <a:t>큐빗에</a:t>
            </a:r>
            <a:r>
              <a:rPr kumimoji="1" lang="ko-KR" altLang="en-US" sz="2200" dirty="0">
                <a:sym typeface="Wingdings" pitchFamily="2" charset="2"/>
              </a:rPr>
              <a:t> </a:t>
            </a:r>
            <a:r>
              <a:rPr kumimoji="1" lang="ko-KR" altLang="en-US" sz="2200" dirty="0"/>
              <a:t>관측된 </a:t>
            </a:r>
            <a:r>
              <a:rPr kumimoji="1" lang="en-US" altLang="ko-KR" sz="2200" dirty="0"/>
              <a:t>(</a:t>
            </a:r>
            <a:r>
              <a:rPr kumimoji="1" lang="ko-KR" alt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비트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or </a:t>
            </a:r>
            <a:r>
              <a:rPr kumimoji="1" lang="ko-KR" altLang="en-US" sz="2200" b="1" dirty="0">
                <a:solidFill>
                  <a:srgbClr val="FF8677"/>
                </a:solidFill>
              </a:rPr>
              <a:t>위상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 플립 오류에 따라 </a:t>
            </a:r>
            <a:r>
              <a:rPr kumimoji="1" lang="en-US" altLang="ko-KR" sz="2200" dirty="0"/>
              <a:t>Data </a:t>
            </a:r>
            <a:r>
              <a:rPr kumimoji="1" lang="ko-KR" altLang="en-US" sz="2200" dirty="0" err="1"/>
              <a:t>큐빗에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(</a:t>
            </a:r>
            <a:r>
              <a:rPr kumimoji="1" lang="en-US" altLang="ko-KR" sz="2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X</a:t>
            </a:r>
            <a:r>
              <a:rPr kumimoji="1" lang="en-US" altLang="ko-KR" sz="2200" dirty="0"/>
              <a:t> or </a:t>
            </a:r>
            <a:r>
              <a:rPr kumimoji="1" lang="en-US" altLang="ko-KR" sz="2200" b="1" dirty="0">
                <a:solidFill>
                  <a:srgbClr val="FF8677"/>
                </a:solidFill>
              </a:rPr>
              <a:t>Z</a:t>
            </a:r>
            <a:r>
              <a:rPr kumimoji="1" lang="en-US" altLang="ko-KR" sz="2200" dirty="0"/>
              <a:t>) </a:t>
            </a:r>
            <a:r>
              <a:rPr kumimoji="1" lang="ko-KR" altLang="en-US" sz="2200" dirty="0"/>
              <a:t>양자 게이트를 적용함으로써 오류를 수정</a:t>
            </a:r>
            <a:endParaRPr kumimoji="1" lang="en-US" altLang="ko-KR" sz="2200" dirty="0"/>
          </a:p>
          <a:p>
            <a:pPr lvl="1"/>
            <a:endParaRPr kumimoji="1"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6A2A94-00C9-0737-DC56-6D291138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16" y="1623055"/>
            <a:ext cx="5308654" cy="2961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BD3DC-340C-D820-704D-70EB17E407E1}"/>
              </a:ext>
            </a:extLst>
          </p:cNvPr>
          <p:cNvSpPr txBox="1"/>
          <p:nvPr/>
        </p:nvSpPr>
        <p:spPr>
          <a:xfrm>
            <a:off x="2511696" y="4584992"/>
            <a:ext cx="173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Surface 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 &gt;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DD45E-FF52-B690-4632-97025A85366A}"/>
              </a:ext>
            </a:extLst>
          </p:cNvPr>
          <p:cNvSpPr txBox="1"/>
          <p:nvPr/>
        </p:nvSpPr>
        <p:spPr>
          <a:xfrm>
            <a:off x="5315484" y="2133802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ko-Kore-KR" altLang="en-US" b="1" dirty="0"/>
              <a:t>실제</a:t>
            </a:r>
            <a:r>
              <a:rPr kumimoji="1" lang="ko-KR" altLang="en-US" b="1" dirty="0"/>
              <a:t> 양자 정보</a:t>
            </a:r>
            <a:r>
              <a:rPr kumimoji="1" lang="ko-KR" altLang="en-US" dirty="0"/>
              <a:t>를 저장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99431-186D-7AAD-5161-BF8DDA18F4AA}"/>
              </a:ext>
            </a:extLst>
          </p:cNvPr>
          <p:cNvSpPr txBox="1"/>
          <p:nvPr/>
        </p:nvSpPr>
        <p:spPr>
          <a:xfrm>
            <a:off x="6161378" y="267018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ko-KR" altLang="en-US" b="1" dirty="0"/>
              <a:t>오류 감지 </a:t>
            </a:r>
            <a:r>
              <a:rPr kumimoji="1" lang="ko-KR" altLang="en-US" dirty="0"/>
              <a:t>역할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A1312-6FE4-6DA4-CE96-CD8B26580B06}"/>
              </a:ext>
            </a:extLst>
          </p:cNvPr>
          <p:cNvSpPr txBox="1"/>
          <p:nvPr/>
        </p:nvSpPr>
        <p:spPr>
          <a:xfrm>
            <a:off x="5425016" y="3206572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인접</a:t>
            </a:r>
            <a:r>
              <a:rPr kumimoji="1" lang="en-US" altLang="ko-KR" dirty="0"/>
              <a:t> </a:t>
            </a:r>
            <a:r>
              <a:rPr kumimoji="1" lang="ko-KR" altLang="en-US" dirty="0"/>
              <a:t>큐비트들을 결합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비트 플립 오류 </a:t>
            </a:r>
            <a:r>
              <a:rPr kumimoji="1" lang="ko-KR" altLang="en-US" dirty="0"/>
              <a:t>검출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3569E-D82E-5D0B-F220-95CAB8406D62}"/>
              </a:ext>
            </a:extLst>
          </p:cNvPr>
          <p:cNvSpPr txBox="1"/>
          <p:nvPr/>
        </p:nvSpPr>
        <p:spPr>
          <a:xfrm>
            <a:off x="5425016" y="3749299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ym typeface="Wingdings" pitchFamily="2" charset="2"/>
              </a:rPr>
              <a:t>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인접</a:t>
            </a:r>
            <a:r>
              <a:rPr kumimoji="1" lang="en-US" altLang="ko-KR" dirty="0"/>
              <a:t> </a:t>
            </a:r>
            <a:r>
              <a:rPr kumimoji="1" lang="ko-KR" altLang="en-US" dirty="0"/>
              <a:t>큐비트들을 결합</a:t>
            </a:r>
            <a:r>
              <a:rPr kumimoji="1" lang="en-US" altLang="ko-KR" dirty="0"/>
              <a:t>,</a:t>
            </a:r>
            <a:r>
              <a:rPr kumimoji="1" lang="ko-KR" altLang="en-US" b="1" dirty="0"/>
              <a:t> 위상 플립 오류 </a:t>
            </a:r>
            <a:r>
              <a:rPr kumimoji="1" lang="ko-KR" altLang="en-US" dirty="0"/>
              <a:t>검출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639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D54D0D-AE78-C4E7-4FED-2448428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Error Correction: Magic State Distillation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8FEB7-E945-EC73-36DE-26D7B271AFA4}"/>
              </a:ext>
            </a:extLst>
          </p:cNvPr>
          <p:cNvSpPr txBox="1"/>
          <p:nvPr/>
        </p:nvSpPr>
        <p:spPr>
          <a:xfrm>
            <a:off x="289959" y="1162975"/>
            <a:ext cx="11902041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b="1" dirty="0"/>
              <a:t>Magic State</a:t>
            </a:r>
            <a:r>
              <a:rPr kumimoji="1" lang="ko-KR" altLang="en-US" sz="2200" b="1" dirty="0"/>
              <a:t>는 특정한 양자 상태</a:t>
            </a:r>
            <a:r>
              <a:rPr kumimoji="1" lang="ko-KR" altLang="en-US" sz="2200" dirty="0"/>
              <a:t>로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Surface</a:t>
            </a:r>
            <a:r>
              <a:rPr kumimoji="1" lang="ko-KR" altLang="en-US" sz="2200" dirty="0"/>
              <a:t> 코드를 통한 오류에 내성이 있는 양자 연산들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즉</a:t>
            </a:r>
            <a:r>
              <a:rPr kumimoji="1" lang="en-US" altLang="ko-KR" sz="2200" dirty="0"/>
              <a:t>,</a:t>
            </a:r>
          </a:p>
          <a:p>
            <a:r>
              <a:rPr kumimoji="1" lang="ko-KR" altLang="en-US" sz="2200" dirty="0">
                <a:sym typeface="Wingdings" pitchFamily="2" charset="2"/>
              </a:rPr>
              <a:t>   </a:t>
            </a:r>
            <a:r>
              <a:rPr kumimoji="1" lang="en-US" altLang="ko-KR" sz="2200" dirty="0">
                <a:sym typeface="Wingdings" pitchFamily="2" charset="2"/>
              </a:rPr>
              <a:t> Clifford </a:t>
            </a:r>
            <a:r>
              <a:rPr kumimoji="1" lang="ko-KR" altLang="en-US" sz="2200" dirty="0">
                <a:sym typeface="Wingdings" pitchFamily="2" charset="2"/>
              </a:rPr>
              <a:t>게이트</a:t>
            </a:r>
            <a:r>
              <a:rPr kumimoji="1" lang="ko-KR" altLang="en-US" sz="2200" dirty="0"/>
              <a:t>로 구현하기 </a:t>
            </a:r>
            <a:r>
              <a:rPr kumimoji="1" lang="ko-KR" altLang="en-US" sz="2200" b="1" dirty="0"/>
              <a:t>어려운 연산들 즉</a:t>
            </a:r>
            <a:r>
              <a:rPr kumimoji="1" lang="en-US" altLang="ko-KR" sz="2200" b="1" dirty="0"/>
              <a:t>,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Non-Clifford </a:t>
            </a:r>
            <a:r>
              <a:rPr kumimoji="1" lang="ko-KR" altLang="en-US" sz="2200" b="1" dirty="0"/>
              <a:t>게이트를</a:t>
            </a:r>
            <a:r>
              <a:rPr kumimoji="1" lang="ko-KR" altLang="en-US" sz="2200" dirty="0"/>
              <a:t> 수행할 수 있음</a:t>
            </a:r>
            <a:endParaRPr kumimoji="1" lang="en-US" altLang="ko-KR" sz="2200" dirty="0"/>
          </a:p>
          <a:p>
            <a:r>
              <a:rPr kumimoji="1" lang="en-US" altLang="ko-KR" sz="2200" dirty="0">
                <a:sym typeface="Wingdings" pitchFamily="2" charset="2"/>
              </a:rPr>
              <a:t>     					        </a:t>
            </a:r>
            <a:r>
              <a:rPr kumimoji="1" lang="ko-KR" altLang="en-US" sz="2200" dirty="0">
                <a:sym typeface="Wingdings" pitchFamily="2" charset="2"/>
              </a:rPr>
              <a:t>          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(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</a:rPr>
              <a:t>대표적으로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</a:rPr>
              <a:t> 게이트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kumimoji="1" lang="en-US" altLang="ko-Kore-KR" b="1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en-US" altLang="ko-Kore-KR" sz="1500" dirty="0"/>
          </a:p>
          <a:p>
            <a:endParaRPr kumimoji="1" lang="en-US" altLang="ko-Kore-KR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Surface </a:t>
            </a:r>
            <a:r>
              <a:rPr kumimoji="1" lang="ko-KR" altLang="en-US" sz="2200" dirty="0"/>
              <a:t>코드는 </a:t>
            </a:r>
            <a:r>
              <a:rPr kumimoji="1" lang="en-US" altLang="ko-KR" sz="2200" dirty="0"/>
              <a:t>Clifford </a:t>
            </a:r>
            <a:r>
              <a:rPr kumimoji="1" lang="ko-KR" altLang="en-US" sz="2200" dirty="0"/>
              <a:t>게이트에 대한 효율적인 오류 수정이 가능 반면</a:t>
            </a:r>
            <a:r>
              <a:rPr kumimoji="1" lang="en-US" altLang="ko-KR" sz="2200" dirty="0"/>
              <a:t>,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ko-Kore-KR" sz="2200" b="1" dirty="0">
                <a:solidFill>
                  <a:srgbClr val="C00000"/>
                </a:solidFill>
              </a:rPr>
              <a:t>Non-Clifford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게이트는 </a:t>
            </a:r>
            <a:endParaRPr kumimoji="1" lang="en-US" altLang="ko-KR" sz="2200" b="1" dirty="0">
              <a:solidFill>
                <a:srgbClr val="C00000"/>
              </a:solidFill>
            </a:endParaRPr>
          </a:p>
          <a:p>
            <a:r>
              <a:rPr kumimoji="1" lang="ko-KR" altLang="en-US" sz="2200" b="1" dirty="0">
                <a:solidFill>
                  <a:srgbClr val="C00000"/>
                </a:solidFill>
              </a:rPr>
              <a:t>     오류 수정 관점에서 매우 어렵고 비효율적</a:t>
            </a:r>
            <a:endParaRPr kumimoji="1" lang="en-US" altLang="ko-KR" sz="2200" b="1" dirty="0">
              <a:solidFill>
                <a:srgbClr val="C00000"/>
              </a:solidFill>
            </a:endParaRPr>
          </a:p>
          <a:p>
            <a:r>
              <a:rPr kumimoji="1" lang="ko-KR" altLang="en-US" sz="2200" dirty="0">
                <a:sym typeface="Wingdings" pitchFamily="2" charset="2"/>
              </a:rPr>
              <a:t>          </a:t>
            </a:r>
            <a:r>
              <a:rPr kumimoji="1" lang="en-US" altLang="ko-KR" sz="2200" dirty="0">
                <a:sym typeface="Wingdings" pitchFamily="2" charset="2"/>
              </a:rPr>
              <a:t> </a:t>
            </a:r>
            <a:r>
              <a:rPr kumimoji="1" lang="ko-KR" altLang="en-US" sz="2200" dirty="0">
                <a:sym typeface="Wingdings" pitchFamily="2" charset="2"/>
              </a:rPr>
              <a:t> </a:t>
            </a:r>
            <a:r>
              <a:rPr kumimoji="1" lang="en-US" altLang="ko-KR" sz="2200" dirty="0"/>
              <a:t>Magic State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사용하여 </a:t>
            </a:r>
            <a:r>
              <a:rPr kumimoji="1" lang="en-US" altLang="ko-KR" sz="2200" b="1" dirty="0"/>
              <a:t>Non-Clifford </a:t>
            </a:r>
            <a:r>
              <a:rPr kumimoji="1" lang="ko-KR" altLang="en-US" sz="2200" b="1" dirty="0"/>
              <a:t>게이트를 간접적으로 구현</a:t>
            </a:r>
            <a:endParaRPr kumimoji="1" lang="en-US" altLang="ko-KR" sz="2200" b="1" dirty="0"/>
          </a:p>
          <a:p>
            <a:endParaRPr kumimoji="1" lang="en-US" altLang="ko-Kore-KR" sz="1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Clifford </a:t>
            </a:r>
            <a:r>
              <a:rPr kumimoji="1" lang="ko-KR" altLang="en-US" sz="2200" dirty="0"/>
              <a:t>게이트만으로는 양자 컴퓨터가 전능하지 않기 때문에 </a:t>
            </a:r>
            <a:r>
              <a:rPr kumimoji="1" lang="en-US" altLang="ko-KR" sz="2200" dirty="0"/>
              <a:t>Magic State</a:t>
            </a:r>
            <a:r>
              <a:rPr kumimoji="1" lang="ko-KR" altLang="en-US" sz="2200" dirty="0"/>
              <a:t>가 중요한 역할을 함</a:t>
            </a:r>
            <a:endParaRPr kumimoji="1"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Magic State Distillation: </a:t>
            </a:r>
            <a:r>
              <a:rPr kumimoji="1" lang="ko-KR" altLang="en-US" sz="2200" dirty="0"/>
              <a:t>노이즈가 있는 여러 개의 </a:t>
            </a:r>
            <a:r>
              <a:rPr kumimoji="1" lang="en-US" altLang="ko-KR" sz="2200" dirty="0"/>
              <a:t>Magic State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사용하여 노이지가 적은 </a:t>
            </a:r>
            <a:r>
              <a:rPr kumimoji="1" lang="en-US" altLang="ko-KR" sz="2200" dirty="0"/>
              <a:t>Magic</a:t>
            </a:r>
          </a:p>
          <a:p>
            <a:r>
              <a:rPr kumimoji="1" lang="en-US" altLang="ko-KR" sz="2200" dirty="0"/>
              <a:t>     			      State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만드는 것</a:t>
            </a:r>
            <a:endParaRPr kumimoji="1" lang="en-US" altLang="ko-KR" sz="2200" dirty="0"/>
          </a:p>
          <a:p>
            <a:pPr lvl="1"/>
            <a:r>
              <a:rPr kumimoji="1" lang="en-US" altLang="ko-KR" sz="22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kumimoji="1" lang="ko-KR" altLang="en-US" sz="22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ko-KR" altLang="en-US" sz="2200" b="1" dirty="0">
                <a:solidFill>
                  <a:srgbClr val="C00000"/>
                </a:solidFill>
              </a:rPr>
              <a:t>높은 오버헤드</a:t>
            </a:r>
            <a:r>
              <a:rPr kumimoji="1" lang="ko-KR" altLang="en-US" sz="2200" dirty="0"/>
              <a:t>를 가지고 있으며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해당 논문에서는 </a:t>
            </a:r>
            <a:r>
              <a:rPr kumimoji="1" lang="en-US" altLang="ko-KR" sz="2200" b="1" dirty="0"/>
              <a:t>15-to-1</a:t>
            </a:r>
            <a:r>
              <a:rPr kumimoji="1" lang="ko-KR" altLang="en-US" sz="2200" b="1" dirty="0"/>
              <a:t> 프로토콜 사용을 가정</a:t>
            </a:r>
            <a:endParaRPr kumimoji="1" lang="en-US" altLang="ko-KR" sz="2200" b="1" dirty="0"/>
          </a:p>
          <a:p>
            <a:pPr lvl="8"/>
            <a:r>
              <a:rPr kumimoji="1" lang="ko-KR" altLang="en-US" sz="2200" dirty="0">
                <a:sym typeface="Wingdings" pitchFamily="2" charset="2"/>
              </a:rPr>
              <a:t>                         </a:t>
            </a:r>
            <a:r>
              <a:rPr kumimoji="1" lang="en-US" altLang="ko-KR" sz="2200" dirty="0">
                <a:sym typeface="Wingdings" pitchFamily="2" charset="2"/>
              </a:rPr>
              <a:t>(</a:t>
            </a:r>
            <a:r>
              <a:rPr kumimoji="1" lang="en-US" altLang="ko-KR" sz="2200" dirty="0"/>
              <a:t>15</a:t>
            </a:r>
            <a:r>
              <a:rPr kumimoji="1" lang="ko-KR" altLang="en-US" sz="2200" dirty="0"/>
              <a:t>개의 </a:t>
            </a:r>
            <a:r>
              <a:rPr kumimoji="1" lang="en-US" altLang="ko-KR" sz="2200" dirty="0"/>
              <a:t>Magic State</a:t>
            </a:r>
            <a:r>
              <a:rPr kumimoji="1" lang="ko-KR" altLang="en-US" sz="2200" dirty="0"/>
              <a:t>로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개의 좋은 </a:t>
            </a:r>
            <a:r>
              <a:rPr kumimoji="1" lang="en-US" altLang="ko-KR" sz="2200" dirty="0"/>
              <a:t>Magic State</a:t>
            </a:r>
            <a:r>
              <a:rPr kumimoji="1" lang="ko-KR" altLang="en-US" sz="2200" dirty="0" err="1"/>
              <a:t>를</a:t>
            </a:r>
            <a:r>
              <a:rPr kumimoji="1" lang="ko-KR" altLang="en-US" sz="2200" dirty="0"/>
              <a:t> 생성</a:t>
            </a:r>
            <a:r>
              <a:rPr kumimoji="1" lang="en-US" altLang="ko-KR" sz="2200" dirty="0"/>
              <a:t>)</a:t>
            </a:r>
          </a:p>
          <a:p>
            <a:endParaRPr kumimoji="1" lang="ko-Kore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224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D54D0D-AE78-C4E7-4FED-2448428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Error Correction: Magic State Distillation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참고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90D331-D969-4F00-8C0C-D4DA8A15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35" y="1065633"/>
            <a:ext cx="5745895" cy="5667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7E771-7163-67D7-F271-F228143BEB4F}"/>
              </a:ext>
            </a:extLst>
          </p:cNvPr>
          <p:cNvSpPr txBox="1"/>
          <p:nvPr/>
        </p:nvSpPr>
        <p:spPr>
          <a:xfrm>
            <a:off x="8578330" y="6364069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ChatGPT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849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D54D0D-AE78-C4E7-4FED-2448428E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On the Practical Cost of Grover for AES Key Recovery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8FEB7-E945-EC73-36DE-26D7B271AFA4}"/>
                  </a:ext>
                </a:extLst>
              </p:cNvPr>
              <p:cNvSpPr txBox="1"/>
              <p:nvPr/>
            </p:nvSpPr>
            <p:spPr>
              <a:xfrm>
                <a:off x="0" y="1156341"/>
                <a:ext cx="12301514" cy="583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앞서 살펴본</a:t>
                </a:r>
                <a:r>
                  <a:rPr kumimoji="1" lang="en-US" altLang="ko-KR" sz="2200" dirty="0"/>
                  <a:t>, Consideration 1, 2 (MAXDEPTH, Error correction)</a:t>
                </a:r>
                <a:r>
                  <a:rPr kumimoji="1" lang="ko-KR" altLang="en-US" sz="2200" dirty="0"/>
                  <a:t>을 가지고</a:t>
                </a:r>
                <a:r>
                  <a:rPr kumimoji="1" lang="en-US" altLang="ko-KR" sz="2200" dirty="0"/>
                  <a:t>, AES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대한 실질적인 양자 공격 비용을 분석</a:t>
                </a: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Consideration 1: Logical</a:t>
                </a:r>
                <a:r>
                  <a:rPr kumimoji="1" lang="ko-KR" altLang="en-US" sz="2200" b="1" dirty="0"/>
                  <a:t> 비용 분석</a:t>
                </a:r>
                <a:endParaRPr kumimoji="1" lang="en-US" altLang="ko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sz="8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ym typeface="Wingdings" pitchFamily="2" charset="2"/>
                  </a:rPr>
                  <a:t>MAXDEPTH</a:t>
                </a:r>
                <a:r>
                  <a:rPr kumimoji="1" lang="ko-KR" altLang="en-US" sz="2200" dirty="0">
                    <a:sym typeface="Wingdings" pitchFamily="2" charset="2"/>
                  </a:rPr>
                  <a:t>로 인한 </a:t>
                </a:r>
                <a:r>
                  <a:rPr kumimoji="1" lang="en-US" altLang="ko-KR" sz="2200" dirty="0">
                    <a:sym typeface="Wingdings" pitchFamily="2" charset="2"/>
                  </a:rPr>
                  <a:t>Grover </a:t>
                </a:r>
                <a:r>
                  <a:rPr kumimoji="1" lang="ko-KR" altLang="en-US" sz="2200" dirty="0">
                    <a:sym typeface="Wingdings" pitchFamily="2" charset="2"/>
                  </a:rPr>
                  <a:t>병렬화</a:t>
                </a:r>
                <a:endParaRPr kumimoji="1" lang="en-US" altLang="ko-KR" sz="2200" dirty="0">
                  <a:sym typeface="Wingdings" pitchFamily="2" charset="2"/>
                </a:endParaRPr>
              </a:p>
              <a:p>
                <a:pPr lvl="3"/>
                <a:r>
                  <a:rPr kumimoji="1" lang="en-US" altLang="ko-KR" sz="2200" dirty="0">
                    <a:sym typeface="Wingdings" pitchFamily="2" charset="2"/>
                  </a:rPr>
                  <a:t> </a:t>
                </a:r>
                <a:r>
                  <a:rPr kumimoji="1" lang="ko-KR" altLang="en-US" sz="2200" dirty="0">
                    <a:sym typeface="Wingdings" pitchFamily="2" charset="2"/>
                  </a:rPr>
                  <a:t>합리적인 </a:t>
                </a:r>
                <a:r>
                  <a:rPr kumimoji="1" lang="en-US" altLang="ko-KR" sz="2200" dirty="0">
                    <a:sym typeface="Wingdings" pitchFamily="2" charset="2"/>
                  </a:rPr>
                  <a:t>MAXDEPTH</a:t>
                </a:r>
                <a:r>
                  <a:rPr kumimoji="1" lang="ko-KR" altLang="en-US" sz="2200" dirty="0">
                    <a:sym typeface="Wingdings" pitchFamily="2" charset="2"/>
                  </a:rPr>
                  <a:t>로는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선택</a:t>
                </a:r>
                <a:r>
                  <a:rPr kumimoji="1" lang="en-US" altLang="ko-KR" sz="2200" dirty="0"/>
                  <a:t>, </a:t>
                </a:r>
                <a:r>
                  <a:rPr kumimoji="1" lang="ko-KR" altLang="en-US" sz="2200" dirty="0"/>
                  <a:t>물론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altLang="ko-KR" sz="22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ko-KR" altLang="en-US" sz="2200" dirty="0"/>
                  <a:t>도 분석하긴 함</a:t>
                </a:r>
                <a:endParaRPr kumimoji="1" lang="en-US" altLang="ko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어떠한 </a:t>
                </a:r>
                <a:r>
                  <a:rPr kumimoji="1" lang="en-US" altLang="ko-KR" sz="2200" dirty="0"/>
                  <a:t>AES </a:t>
                </a:r>
                <a:r>
                  <a:rPr kumimoji="1" lang="ko-KR" altLang="en-US" sz="2200" dirty="0"/>
                  <a:t>양자 회로 구현을 사용할 지</a:t>
                </a:r>
                <a:endParaRPr kumimoji="1" lang="en-US" altLang="ko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복구한 </a:t>
                </a:r>
                <a:r>
                  <a:rPr kumimoji="1" lang="en-US" altLang="ko-KR" sz="2200" dirty="0"/>
                  <a:t>Key</a:t>
                </a:r>
                <a:r>
                  <a:rPr kumimoji="1" lang="ko-KR" altLang="en-US" sz="2200" dirty="0" err="1"/>
                  <a:t>에</a:t>
                </a:r>
                <a:r>
                  <a:rPr kumimoji="1" lang="ko-KR" altLang="en-US" sz="2200" dirty="0"/>
                  <a:t> 대한 </a:t>
                </a:r>
                <a:r>
                  <a:rPr kumimoji="1" lang="en-US" altLang="ko-KR" sz="2200" dirty="0"/>
                  <a:t>Solution uniqueness </a:t>
                </a:r>
                <a:r>
                  <a:rPr kumimoji="1" lang="ko-KR" altLang="en-US" sz="2200" dirty="0"/>
                  <a:t>고려</a:t>
                </a:r>
                <a:r>
                  <a:rPr kumimoji="1" lang="en-US" altLang="ko-KR" sz="2200" dirty="0"/>
                  <a:t> </a:t>
                </a:r>
              </a:p>
              <a:p>
                <a:pPr lvl="2"/>
                <a:r>
                  <a:rPr kumimoji="1" lang="en-US" altLang="ko-KR" sz="2200" dirty="0">
                    <a:sym typeface="Wingdings" pitchFamily="2" charset="2"/>
                  </a:rPr>
                  <a:t>        </a:t>
                </a:r>
                <a:r>
                  <a:rPr kumimoji="1" lang="en-US" altLang="ko-KR" sz="2200" dirty="0"/>
                  <a:t> AES</a:t>
                </a:r>
                <a:r>
                  <a:rPr kumimoji="1" lang="ko-KR" altLang="en-US" sz="2200" dirty="0"/>
                  <a:t>는</a:t>
                </a:r>
                <a:r>
                  <a:rPr kumimoji="1" lang="en-US" altLang="ko-KR" sz="2200" dirty="0"/>
                  <a:t> 128-bit </a:t>
                </a:r>
                <a:r>
                  <a:rPr kumimoji="1" lang="ko-KR" altLang="en-US" sz="2200" dirty="0" err="1"/>
                  <a:t>평문이</a:t>
                </a:r>
                <a:r>
                  <a:rPr kumimoji="1" lang="ko-KR" altLang="en-US" sz="2200" dirty="0"/>
                  <a:t> 키 크기에 상관 없이 암호화 됨</a:t>
                </a:r>
                <a:r>
                  <a:rPr kumimoji="1" lang="en-US" altLang="ko-KR" sz="2200" dirty="0"/>
                  <a:t>, </a:t>
                </a:r>
                <a:r>
                  <a:rPr kumimoji="1" lang="ko-KR" altLang="en-US" sz="2200" dirty="0"/>
                  <a:t>가짜 키를 구별하기 위해</a:t>
                </a:r>
                <a:endParaRPr kumimoji="1" lang="en-US" altLang="ko-KR" sz="2200" dirty="0"/>
              </a:p>
              <a:p>
                <a:pPr lvl="2"/>
                <a:r>
                  <a:rPr kumimoji="1" lang="ko-KR" altLang="en-US" sz="2200" dirty="0"/>
                  <a:t>             여러 쌍의 </a:t>
                </a:r>
                <a:r>
                  <a:rPr kumimoji="1" lang="en-US" altLang="ko-KR" sz="2200" dirty="0"/>
                  <a:t>Plaintext-ciphertext</a:t>
                </a:r>
                <a:r>
                  <a:rPr kumimoji="1" lang="ko-KR" altLang="en-US" sz="2200" dirty="0" err="1"/>
                  <a:t>를</a:t>
                </a:r>
                <a:r>
                  <a:rPr kumimoji="1" lang="ko-KR" altLang="en-US" sz="2200" dirty="0"/>
                  <a:t> 대상으로 키를 찾아야 함</a:t>
                </a:r>
                <a:endParaRPr kumimoji="1" lang="en-US" altLang="ko-KR" sz="8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Consideration 2: Physical </a:t>
                </a:r>
                <a:r>
                  <a:rPr kumimoji="1" lang="ko-KR" altLang="en-US" sz="2200" b="1" dirty="0"/>
                  <a:t>비용 분석</a:t>
                </a:r>
                <a:r>
                  <a:rPr kumimoji="1" lang="en-US" altLang="ko-KR" sz="2200" dirty="0"/>
                  <a:t>, </a:t>
                </a:r>
                <a:r>
                  <a:rPr kumimoji="1" lang="ko-KR" altLang="en-US" sz="2200" dirty="0"/>
                  <a:t>오류수정 포함</a:t>
                </a:r>
                <a:endParaRPr kumimoji="1" lang="en-US" altLang="ko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R" sz="8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오류수정 </a:t>
                </a:r>
                <a:r>
                  <a:rPr kumimoji="1" lang="en-US" altLang="ko-KR" sz="2200" dirty="0"/>
                  <a:t>Cycle Time: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 200ns, </a:t>
                </a:r>
                <a:r>
                  <a:rPr kumimoji="1" lang="ko-KR" altLang="en-US" sz="2200" dirty="0" err="1">
                    <a:sym typeface="Wingdings" pitchFamily="2" charset="2"/>
                  </a:rPr>
                  <a:t>오류율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kumimoji="1" lang="en-US" altLang="ko-KR" sz="2200" dirty="0"/>
                  <a:t> or</a:t>
                </a:r>
                <a:r>
                  <a:rPr kumimoji="1" lang="en-US" altLang="ko-KR" sz="2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kumimoji="1" lang="en-US" altLang="ko-KR" sz="22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sz="8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Surface code:  Clifford </a:t>
                </a:r>
                <a:r>
                  <a:rPr kumimoji="1" lang="ko-KR" altLang="en-US" sz="2200" dirty="0"/>
                  <a:t>게이트 오류 수정</a:t>
                </a:r>
                <a:endParaRPr kumimoji="1" lang="en-US" altLang="ko-KR" sz="22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R" sz="4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Magic state distillation:</a:t>
                </a:r>
                <a:r>
                  <a:rPr kumimoji="1" lang="en-US" altLang="ko-KR" sz="2200" b="1" dirty="0"/>
                  <a:t> </a:t>
                </a:r>
                <a:r>
                  <a:rPr kumimoji="1" lang="en-US" altLang="ko-KR" sz="2200" dirty="0"/>
                  <a:t> T </a:t>
                </a:r>
                <a:r>
                  <a:rPr kumimoji="1" lang="ko-KR" altLang="en-US" sz="2200" dirty="0"/>
                  <a:t>게이트 간접 구현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15-to-1 </a:t>
                </a:r>
                <a:r>
                  <a:rPr kumimoji="1" lang="ko-KR" altLang="en-US" sz="2200" dirty="0"/>
                  <a:t>프로토콜</a:t>
                </a:r>
                <a:endParaRPr kumimoji="1" lang="en-US" altLang="ko-Kore-KR" sz="2200" dirty="0"/>
              </a:p>
              <a:p>
                <a:endParaRPr kumimoji="1" lang="en-US" altLang="ko-Kore-KR" sz="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8FEB7-E945-EC73-36DE-26D7B271A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6341"/>
                <a:ext cx="12301514" cy="5836213"/>
              </a:xfrm>
              <a:prstGeom prst="rect">
                <a:avLst/>
              </a:prstGeom>
              <a:blipFill>
                <a:blip r:embed="rId2"/>
                <a:stretch>
                  <a:fillRect l="-619" t="-10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3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2026</Words>
  <Application>Microsoft Macintosh PowerPoint</Application>
  <PresentationFormat>와이드스크린</PresentationFormat>
  <Paragraphs>263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CMBX10</vt:lpstr>
      <vt:lpstr>CMR10</vt:lpstr>
      <vt:lpstr>CMTI10</vt:lpstr>
      <vt:lpstr>Pretendard</vt:lpstr>
      <vt:lpstr>Aptos</vt:lpstr>
      <vt:lpstr>Aptos Display</vt:lpstr>
      <vt:lpstr>Arial</vt:lpstr>
      <vt:lpstr>Calibri</vt:lpstr>
      <vt:lpstr>Cambria Math</vt:lpstr>
      <vt:lpstr>Wingdings</vt:lpstr>
      <vt:lpstr>Office 테마</vt:lpstr>
      <vt:lpstr>Practical Cost of Grover for  AES Key Recovery </vt:lpstr>
      <vt:lpstr>PowerPoint 프레젠테이션</vt:lpstr>
      <vt:lpstr>On the Practical Cost of Grover for AES Key Recovery</vt:lpstr>
      <vt:lpstr>Consideration 1: Maximum Depth (MAXDEPTH)</vt:lpstr>
      <vt:lpstr>Consideration 2: Quantum Cycle Time (Error correction)</vt:lpstr>
      <vt:lpstr>Error Correction: Surface Code</vt:lpstr>
      <vt:lpstr>Error Correction: Magic State Distillation</vt:lpstr>
      <vt:lpstr>Error Correction: Magic State Distillation (참고)</vt:lpstr>
      <vt:lpstr>On the Practical Cost of Grover for AES Key Recovery</vt:lpstr>
      <vt:lpstr>Logical cost of Grover: Parallelization</vt:lpstr>
      <vt:lpstr>Logical cost of Grover: AES Quantum Circuits</vt:lpstr>
      <vt:lpstr>Logical cost of Grover: AES Quantum Circuits</vt:lpstr>
      <vt:lpstr>Logical cost of Grover: Solution Uniqueness</vt:lpstr>
      <vt:lpstr>Logical cost of Grover: Logical qubit-cycle costs</vt:lpstr>
      <vt:lpstr>Logical cost of Grover: Logical qubit-cycle costs</vt:lpstr>
      <vt:lpstr>Physical cost of Grover: Surface code</vt:lpstr>
      <vt:lpstr>Physical cost of Grover: Surface code</vt:lpstr>
      <vt:lpstr>Physical cost of Grover: Surface code</vt:lpstr>
      <vt:lpstr>Physical cost of Grover: Surface code</vt:lpstr>
      <vt:lpstr>Physical cost of Grover: Final costs (near-term)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장경배</dc:creator>
  <cp:lastModifiedBy>장경배</cp:lastModifiedBy>
  <cp:revision>2</cp:revision>
  <dcterms:created xsi:type="dcterms:W3CDTF">2024-06-25T08:35:05Z</dcterms:created>
  <dcterms:modified xsi:type="dcterms:W3CDTF">2024-06-26T04:54:37Z</dcterms:modified>
</cp:coreProperties>
</file>